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Poppins Semi-Bold" charset="1" panose="00000700000000000000"/>
      <p:regular r:id="rId22"/>
    </p:embeddedFont>
    <p:embeddedFont>
      <p:font typeface="Poppins" charset="1" panose="00000500000000000000"/>
      <p:regular r:id="rId23"/>
    </p:embeddedFont>
    <p:embeddedFont>
      <p:font typeface="DM Sans" charset="1" panose="00000000000000000000"/>
      <p:regular r:id="rId24"/>
    </p:embeddedFont>
    <p:embeddedFont>
      <p:font typeface="Poppins Bold" charset="1" panose="00000800000000000000"/>
      <p:regular r:id="rId25"/>
    </p:embeddedFont>
    <p:embeddedFont>
      <p:font typeface="Public Sans" charset="1" panose="00000000000000000000"/>
      <p:regular r:id="rId26"/>
    </p:embeddedFont>
    <p:embeddedFont>
      <p:font typeface="Public Sans Bold" charset="1" panose="000000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7QgfoPLE.mp4>
</file>

<file path=ppt/media/image1.jpeg>
</file>

<file path=ppt/media/image10.png>
</file>

<file path=ppt/media/image11.jpeg>
</file>

<file path=ppt/media/image12.jpeg>
</file>

<file path=ppt/media/image2.jpeg>
</file>

<file path=ppt/media/image3.png>
</file>

<file path=ppt/media/image4.svg>
</file>

<file path=ppt/media/image5.png>
</file>

<file path=ppt/media/image6.pn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VAG7QgfoPLE.mp4" Type="http://schemas.openxmlformats.org/officeDocument/2006/relationships/video"/><Relationship Id="rId4" Target="../media/VAG7QgfoPLE.mp4" Type="http://schemas.microsoft.com/office/2007/relationships/media"/></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01622" y="-767350"/>
            <a:ext cx="22013892" cy="12354774"/>
          </a:xfrm>
          <a:custGeom>
            <a:avLst/>
            <a:gdLst/>
            <a:ahLst/>
            <a:cxnLst/>
            <a:rect r="r" b="b" t="t" l="l"/>
            <a:pathLst>
              <a:path h="12354774" w="22013892">
                <a:moveTo>
                  <a:pt x="0" y="0"/>
                </a:moveTo>
                <a:lnTo>
                  <a:pt x="22013891" y="0"/>
                </a:lnTo>
                <a:lnTo>
                  <a:pt x="22013891" y="12354775"/>
                </a:lnTo>
                <a:lnTo>
                  <a:pt x="0" y="12354775"/>
                </a:lnTo>
                <a:lnTo>
                  <a:pt x="0" y="0"/>
                </a:lnTo>
                <a:close/>
              </a:path>
            </a:pathLst>
          </a:custGeom>
          <a:blipFill>
            <a:blip r:embed="rId2"/>
            <a:stretch>
              <a:fillRect l="0" t="-9467" r="0" b="-9467"/>
            </a:stretch>
          </a:blipFill>
        </p:spPr>
      </p:sp>
      <p:grpSp>
        <p:nvGrpSpPr>
          <p:cNvPr name="Group 3" id="3"/>
          <p:cNvGrpSpPr/>
          <p:nvPr/>
        </p:nvGrpSpPr>
        <p:grpSpPr>
          <a:xfrm rot="0">
            <a:off x="-2428400" y="-767350"/>
            <a:ext cx="22453902" cy="11711713"/>
            <a:chOff x="0" y="0"/>
            <a:chExt cx="5913785" cy="3084566"/>
          </a:xfrm>
        </p:grpSpPr>
        <p:sp>
          <p:nvSpPr>
            <p:cNvPr name="Freeform 4" id="4"/>
            <p:cNvSpPr/>
            <p:nvPr/>
          </p:nvSpPr>
          <p:spPr>
            <a:xfrm flipH="false" flipV="false" rot="0">
              <a:off x="0" y="0"/>
              <a:ext cx="5913785" cy="3084567"/>
            </a:xfrm>
            <a:custGeom>
              <a:avLst/>
              <a:gdLst/>
              <a:ahLst/>
              <a:cxnLst/>
              <a:rect r="r" b="b" t="t" l="l"/>
              <a:pathLst>
                <a:path h="3084567" w="5913785">
                  <a:moveTo>
                    <a:pt x="0" y="0"/>
                  </a:moveTo>
                  <a:lnTo>
                    <a:pt x="5913785" y="0"/>
                  </a:lnTo>
                  <a:lnTo>
                    <a:pt x="5913785" y="3084567"/>
                  </a:lnTo>
                  <a:lnTo>
                    <a:pt x="0" y="3084567"/>
                  </a:lnTo>
                  <a:close/>
                </a:path>
              </a:pathLst>
            </a:custGeom>
            <a:solidFill>
              <a:srgbClr val="AAD7D4">
                <a:alpha val="28627"/>
              </a:srgbClr>
            </a:solidFill>
          </p:spPr>
        </p:sp>
        <p:sp>
          <p:nvSpPr>
            <p:cNvPr name="TextBox 5" id="5"/>
            <p:cNvSpPr txBox="true"/>
            <p:nvPr/>
          </p:nvSpPr>
          <p:spPr>
            <a:xfrm>
              <a:off x="0" y="-38100"/>
              <a:ext cx="5913785" cy="312266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7780932" y="5257638"/>
            <a:ext cx="2715981" cy="544014"/>
            <a:chOff x="0" y="0"/>
            <a:chExt cx="715320" cy="143279"/>
          </a:xfrm>
        </p:grpSpPr>
        <p:sp>
          <p:nvSpPr>
            <p:cNvPr name="Freeform 7" id="7"/>
            <p:cNvSpPr/>
            <p:nvPr/>
          </p:nvSpPr>
          <p:spPr>
            <a:xfrm flipH="false" flipV="false" rot="0">
              <a:off x="0" y="0"/>
              <a:ext cx="715320" cy="143279"/>
            </a:xfrm>
            <a:custGeom>
              <a:avLst/>
              <a:gdLst/>
              <a:ahLst/>
              <a:cxnLst/>
              <a:rect r="r" b="b" t="t" l="l"/>
              <a:pathLst>
                <a:path h="143279" w="715320">
                  <a:moveTo>
                    <a:pt x="0" y="0"/>
                  </a:moveTo>
                  <a:lnTo>
                    <a:pt x="715320" y="0"/>
                  </a:lnTo>
                  <a:lnTo>
                    <a:pt x="715320" y="143279"/>
                  </a:lnTo>
                  <a:lnTo>
                    <a:pt x="0" y="143279"/>
                  </a:lnTo>
                  <a:close/>
                </a:path>
              </a:pathLst>
            </a:custGeom>
            <a:solidFill>
              <a:srgbClr val="AAD7D4"/>
            </a:solidFill>
            <a:ln w="28575" cap="sq">
              <a:solidFill>
                <a:srgbClr val="1C2120"/>
              </a:solidFill>
              <a:prstDash val="solid"/>
              <a:miter/>
            </a:ln>
          </p:spPr>
        </p:sp>
        <p:sp>
          <p:nvSpPr>
            <p:cNvPr name="TextBox 8" id="8"/>
            <p:cNvSpPr txBox="true"/>
            <p:nvPr/>
          </p:nvSpPr>
          <p:spPr>
            <a:xfrm>
              <a:off x="0" y="-38100"/>
              <a:ext cx="715320" cy="18137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2900114" y="2452021"/>
            <a:ext cx="13066873" cy="1898923"/>
          </a:xfrm>
          <a:prstGeom prst="rect">
            <a:avLst/>
          </a:prstGeom>
        </p:spPr>
        <p:txBody>
          <a:bodyPr anchor="t" rtlCol="false" tIns="0" lIns="0" bIns="0" rIns="0">
            <a:spAutoFit/>
          </a:bodyPr>
          <a:lstStyle/>
          <a:p>
            <a:pPr algn="ctr">
              <a:lnSpc>
                <a:spcPts val="6888"/>
              </a:lnSpc>
            </a:pPr>
            <a:r>
              <a:rPr lang="en-US" b="true" sz="8200" spc="-442">
                <a:solidFill>
                  <a:srgbClr val="1C2120"/>
                </a:solidFill>
                <a:latin typeface="Poppins Semi-Bold"/>
                <a:ea typeface="Poppins Semi-Bold"/>
                <a:cs typeface="Poppins Semi-Bold"/>
                <a:sym typeface="Poppins Semi-Bold"/>
              </a:rPr>
              <a:t>TWO-WAY DIGITAL PAGING SYSTEM USING SDRS</a:t>
            </a:r>
          </a:p>
        </p:txBody>
      </p:sp>
      <p:sp>
        <p:nvSpPr>
          <p:cNvPr name="TextBox 10" id="10"/>
          <p:cNvSpPr txBox="true"/>
          <p:nvPr/>
        </p:nvSpPr>
        <p:spPr>
          <a:xfrm rot="0">
            <a:off x="7780932" y="5319312"/>
            <a:ext cx="2715981" cy="482339"/>
          </a:xfrm>
          <a:prstGeom prst="rect">
            <a:avLst/>
          </a:prstGeom>
        </p:spPr>
        <p:txBody>
          <a:bodyPr anchor="t" rtlCol="false" tIns="0" lIns="0" bIns="0" rIns="0">
            <a:spAutoFit/>
          </a:bodyPr>
          <a:lstStyle/>
          <a:p>
            <a:pPr algn="ctr">
              <a:lnSpc>
                <a:spcPts val="3445"/>
              </a:lnSpc>
            </a:pPr>
            <a:r>
              <a:rPr lang="en-US" sz="3445" spc="-68">
                <a:solidFill>
                  <a:srgbClr val="1C2120"/>
                </a:solidFill>
                <a:latin typeface="Poppins"/>
                <a:ea typeface="Poppins"/>
                <a:cs typeface="Poppins"/>
                <a:sym typeface="Poppins"/>
              </a:rPr>
              <a:t>BY SPECACK</a:t>
            </a:r>
          </a:p>
        </p:txBody>
      </p:sp>
      <p:sp>
        <p:nvSpPr>
          <p:cNvPr name="TextBox 11" id="11"/>
          <p:cNvSpPr txBox="true"/>
          <p:nvPr/>
        </p:nvSpPr>
        <p:spPr>
          <a:xfrm rot="0">
            <a:off x="7233288" y="6239192"/>
            <a:ext cx="3811270" cy="1967231"/>
          </a:xfrm>
          <a:prstGeom prst="rect">
            <a:avLst/>
          </a:prstGeom>
        </p:spPr>
        <p:txBody>
          <a:bodyPr anchor="t" rtlCol="false" tIns="0" lIns="0" bIns="0" rIns="0">
            <a:spAutoFit/>
          </a:bodyPr>
          <a:lstStyle/>
          <a:p>
            <a:pPr algn="ctr">
              <a:lnSpc>
                <a:spcPts val="3919"/>
              </a:lnSpc>
            </a:pPr>
            <a:r>
              <a:rPr lang="en-US" sz="2799">
                <a:solidFill>
                  <a:srgbClr val="1C2120"/>
                </a:solidFill>
                <a:latin typeface="DM Sans"/>
                <a:ea typeface="DM Sans"/>
                <a:cs typeface="DM Sans"/>
                <a:sym typeface="DM Sans"/>
              </a:rPr>
              <a:t>230147L - DILHARA D S</a:t>
            </a:r>
          </a:p>
          <a:p>
            <a:pPr algn="ctr">
              <a:lnSpc>
                <a:spcPts val="3919"/>
              </a:lnSpc>
            </a:pPr>
            <a:r>
              <a:rPr lang="en-US" sz="2799">
                <a:solidFill>
                  <a:srgbClr val="1C2120"/>
                </a:solidFill>
                <a:latin typeface="DM Sans"/>
                <a:ea typeface="DM Sans"/>
                <a:cs typeface="DM Sans"/>
                <a:sym typeface="DM Sans"/>
              </a:rPr>
              <a:t>230508V - RAHUL B</a:t>
            </a:r>
          </a:p>
          <a:p>
            <a:pPr algn="ctr">
              <a:lnSpc>
                <a:spcPts val="3919"/>
              </a:lnSpc>
            </a:pPr>
            <a:r>
              <a:rPr lang="en-US" sz="2799">
                <a:solidFill>
                  <a:srgbClr val="1C2120"/>
                </a:solidFill>
                <a:latin typeface="DM Sans"/>
                <a:ea typeface="DM Sans"/>
                <a:cs typeface="DM Sans"/>
                <a:sym typeface="DM Sans"/>
              </a:rPr>
              <a:t>230585C - SARUKA U</a:t>
            </a:r>
          </a:p>
          <a:p>
            <a:pPr algn="ctr">
              <a:lnSpc>
                <a:spcPts val="3919"/>
              </a:lnSpc>
              <a:spcBef>
                <a:spcPct val="0"/>
              </a:spcBef>
            </a:pPr>
            <a:r>
              <a:rPr lang="en-US" sz="2799">
                <a:solidFill>
                  <a:srgbClr val="1C2120"/>
                </a:solidFill>
                <a:latin typeface="DM Sans"/>
                <a:ea typeface="DM Sans"/>
                <a:cs typeface="DM Sans"/>
                <a:sym typeface="DM Sans"/>
              </a:rPr>
              <a:t>230654M - UMAIR 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93584" y="3398753"/>
            <a:ext cx="17443683" cy="4328132"/>
          </a:xfrm>
          <a:custGeom>
            <a:avLst/>
            <a:gdLst/>
            <a:ahLst/>
            <a:cxnLst/>
            <a:rect r="r" b="b" t="t" l="l"/>
            <a:pathLst>
              <a:path h="4328132" w="17443683">
                <a:moveTo>
                  <a:pt x="0" y="0"/>
                </a:moveTo>
                <a:lnTo>
                  <a:pt x="17443682" y="0"/>
                </a:lnTo>
                <a:lnTo>
                  <a:pt x="17443682" y="4328132"/>
                </a:lnTo>
                <a:lnTo>
                  <a:pt x="0" y="4328132"/>
                </a:lnTo>
                <a:lnTo>
                  <a:pt x="0" y="0"/>
                </a:lnTo>
                <a:close/>
              </a:path>
            </a:pathLst>
          </a:custGeom>
          <a:blipFill>
            <a:blip r:embed="rId2"/>
            <a:stretch>
              <a:fillRect l="0" t="0" r="0" b="0"/>
            </a:stretch>
          </a:blipFill>
        </p:spPr>
      </p:sp>
      <p:sp>
        <p:nvSpPr>
          <p:cNvPr name="TextBox 3" id="3"/>
          <p:cNvSpPr txBox="true"/>
          <p:nvPr/>
        </p:nvSpPr>
        <p:spPr>
          <a:xfrm rot="0">
            <a:off x="572091" y="597636"/>
            <a:ext cx="10910182" cy="947854"/>
          </a:xfrm>
          <a:prstGeom prst="rect">
            <a:avLst/>
          </a:prstGeom>
        </p:spPr>
        <p:txBody>
          <a:bodyPr anchor="t" rtlCol="false" tIns="0" lIns="0" bIns="0" rIns="0">
            <a:spAutoFit/>
          </a:bodyPr>
          <a:lstStyle/>
          <a:p>
            <a:pPr algn="ctr">
              <a:lnSpc>
                <a:spcPts val="6596"/>
              </a:lnSpc>
            </a:pPr>
            <a:r>
              <a:rPr lang="en-US" b="true" sz="6800">
                <a:solidFill>
                  <a:srgbClr val="1C2120"/>
                </a:solidFill>
                <a:latin typeface="Poppins Bold"/>
                <a:ea typeface="Poppins Bold"/>
                <a:cs typeface="Poppins Bold"/>
                <a:sym typeface="Poppins Bold"/>
              </a:rPr>
              <a:t>Message Receiver Block</a:t>
            </a:r>
          </a:p>
        </p:txBody>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31487" y="3581710"/>
            <a:ext cx="8402409" cy="3476497"/>
          </a:xfrm>
          <a:custGeom>
            <a:avLst/>
            <a:gdLst/>
            <a:ahLst/>
            <a:cxnLst/>
            <a:rect r="r" b="b" t="t" l="l"/>
            <a:pathLst>
              <a:path h="3476497" w="8402409">
                <a:moveTo>
                  <a:pt x="0" y="0"/>
                </a:moveTo>
                <a:lnTo>
                  <a:pt x="8402409" y="0"/>
                </a:lnTo>
                <a:lnTo>
                  <a:pt x="8402409" y="3476497"/>
                </a:lnTo>
                <a:lnTo>
                  <a:pt x="0" y="3476497"/>
                </a:lnTo>
                <a:lnTo>
                  <a:pt x="0" y="0"/>
                </a:lnTo>
                <a:close/>
              </a:path>
            </a:pathLst>
          </a:custGeom>
          <a:blipFill>
            <a:blip r:embed="rId2"/>
            <a:stretch>
              <a:fillRect l="0" t="0" r="0" b="0"/>
            </a:stretch>
          </a:blipFill>
        </p:spPr>
      </p:sp>
      <p:sp>
        <p:nvSpPr>
          <p:cNvPr name="TextBox 3" id="3"/>
          <p:cNvSpPr txBox="true"/>
          <p:nvPr/>
        </p:nvSpPr>
        <p:spPr>
          <a:xfrm rot="0">
            <a:off x="385614" y="319620"/>
            <a:ext cx="10910182" cy="1770279"/>
          </a:xfrm>
          <a:prstGeom prst="rect">
            <a:avLst/>
          </a:prstGeom>
        </p:spPr>
        <p:txBody>
          <a:bodyPr anchor="t" rtlCol="false" tIns="0" lIns="0" bIns="0" rIns="0">
            <a:spAutoFit/>
          </a:bodyPr>
          <a:lstStyle/>
          <a:p>
            <a:pPr algn="just">
              <a:lnSpc>
                <a:spcPts val="6596"/>
              </a:lnSpc>
            </a:pPr>
            <a:r>
              <a:rPr lang="en-US" sz="6800" b="true">
                <a:solidFill>
                  <a:srgbClr val="1C2120"/>
                </a:solidFill>
                <a:latin typeface="Poppins Bold"/>
                <a:ea typeface="Poppins Bold"/>
                <a:cs typeface="Poppins Bold"/>
                <a:sym typeface="Poppins Bold"/>
              </a:rPr>
              <a:t>Implemented Optional</a:t>
            </a:r>
          </a:p>
          <a:p>
            <a:pPr algn="just">
              <a:lnSpc>
                <a:spcPts val="6596"/>
              </a:lnSpc>
            </a:pPr>
            <a:r>
              <a:rPr lang="en-US" b="true" sz="6800">
                <a:solidFill>
                  <a:srgbClr val="1C2120"/>
                </a:solidFill>
                <a:latin typeface="Poppins Bold"/>
                <a:ea typeface="Poppins Bold"/>
                <a:cs typeface="Poppins Bold"/>
                <a:sym typeface="Poppins Bold"/>
              </a:rPr>
              <a:t>Features</a:t>
            </a:r>
          </a:p>
        </p:txBody>
      </p:sp>
      <p:sp>
        <p:nvSpPr>
          <p:cNvPr name="TextBox 4" id="4"/>
          <p:cNvSpPr txBox="true"/>
          <p:nvPr/>
        </p:nvSpPr>
        <p:spPr>
          <a:xfrm rot="0">
            <a:off x="0" y="2137525"/>
            <a:ext cx="9338453" cy="7655560"/>
          </a:xfrm>
          <a:prstGeom prst="rect">
            <a:avLst/>
          </a:prstGeom>
        </p:spPr>
        <p:txBody>
          <a:bodyPr anchor="t" rtlCol="false" tIns="0" lIns="0" bIns="0" rIns="0">
            <a:spAutoFit/>
          </a:bodyPr>
          <a:lstStyle/>
          <a:p>
            <a:pPr algn="just" marL="755651" indent="-377825" lvl="1">
              <a:lnSpc>
                <a:spcPts val="3395"/>
              </a:lnSpc>
              <a:buAutoNum type="arabicPeriod" startAt="1"/>
            </a:pPr>
            <a:r>
              <a:rPr lang="en-US" b="true" sz="3500">
                <a:solidFill>
                  <a:srgbClr val="1C2120"/>
                </a:solidFill>
                <a:latin typeface="Poppins Bold"/>
                <a:ea typeface="Poppins Bold"/>
                <a:cs typeface="Poppins Bold"/>
                <a:sym typeface="Poppins Bold"/>
              </a:rPr>
              <a:t>AES-CTR Encryption</a:t>
            </a:r>
          </a:p>
          <a:p>
            <a:pPr algn="just" marL="1295400" indent="-431800" lvl="2">
              <a:lnSpc>
                <a:spcPts val="3840"/>
              </a:lnSpc>
              <a:buFont typeface="Arial"/>
              <a:buChar char="⚬"/>
            </a:pPr>
            <a:r>
              <a:rPr lang="en-US" sz="3000">
                <a:solidFill>
                  <a:srgbClr val="1C2120"/>
                </a:solidFill>
                <a:latin typeface="Poppins"/>
                <a:ea typeface="Poppins"/>
                <a:cs typeface="Poppins"/>
                <a:sym typeface="Poppins"/>
              </a:rPr>
              <a:t>A symmetric key encryption algorithm used to secure digital data.</a:t>
            </a:r>
          </a:p>
          <a:p>
            <a:pPr algn="just" marL="1295400" indent="-431800" lvl="2">
              <a:lnSpc>
                <a:spcPts val="3840"/>
              </a:lnSpc>
              <a:buFont typeface="Arial"/>
              <a:buChar char="⚬"/>
            </a:pPr>
            <a:r>
              <a:rPr lang="en-US" sz="3000">
                <a:solidFill>
                  <a:srgbClr val="1C2120"/>
                </a:solidFill>
                <a:latin typeface="Poppins"/>
                <a:ea typeface="Poppins"/>
                <a:cs typeface="Poppins"/>
                <a:sym typeface="Poppins"/>
              </a:rPr>
              <a:t>Operates on fixed-size blocks (128 bits) using 128, 192, or 256-bit keys.</a:t>
            </a:r>
          </a:p>
          <a:p>
            <a:pPr algn="just" marL="1295400" indent="-431800" lvl="2">
              <a:lnSpc>
                <a:spcPts val="3840"/>
              </a:lnSpc>
              <a:buFont typeface="Arial"/>
              <a:buChar char="⚬"/>
            </a:pPr>
            <a:r>
              <a:rPr lang="en-US" sz="3000">
                <a:solidFill>
                  <a:srgbClr val="1C2120"/>
                </a:solidFill>
                <a:latin typeface="Poppins"/>
                <a:ea typeface="Poppins"/>
                <a:cs typeface="Poppins"/>
                <a:sym typeface="Poppins"/>
              </a:rPr>
              <a:t>Encrypts data by performing substitution, permutation, and mixing operations over multiple rounds.</a:t>
            </a:r>
          </a:p>
          <a:p>
            <a:pPr algn="just" marL="1295400" indent="-431800" lvl="2">
              <a:lnSpc>
                <a:spcPts val="3840"/>
              </a:lnSpc>
              <a:buFont typeface="Arial"/>
              <a:buChar char="⚬"/>
            </a:pPr>
            <a:r>
              <a:rPr lang="en-US" sz="3000">
                <a:solidFill>
                  <a:srgbClr val="1C2120"/>
                </a:solidFill>
                <a:latin typeface="Poppins"/>
                <a:ea typeface="Poppins"/>
                <a:cs typeface="Poppins"/>
                <a:sym typeface="Poppins"/>
              </a:rPr>
              <a:t>CTR (Counter) mode allows encrypting variable-length messages and enables stream-like encryption.</a:t>
            </a:r>
          </a:p>
          <a:p>
            <a:pPr algn="just" marL="1295400" indent="-431800" lvl="2">
              <a:lnSpc>
                <a:spcPts val="3840"/>
              </a:lnSpc>
              <a:buFont typeface="Arial"/>
              <a:buChar char="⚬"/>
            </a:pPr>
            <a:r>
              <a:rPr lang="en-US" sz="3000">
                <a:solidFill>
                  <a:srgbClr val="1C2120"/>
                </a:solidFill>
                <a:latin typeface="Poppins"/>
                <a:ea typeface="Poppins"/>
                <a:cs typeface="Poppins"/>
                <a:sym typeface="Poppins"/>
              </a:rPr>
              <a:t>Widely used in applications like secure messaging, file encryption, and network communications.</a:t>
            </a:r>
          </a:p>
          <a:p>
            <a:pPr algn="just">
              <a:lnSpc>
                <a:spcPts val="3395"/>
              </a:lnSpc>
            </a:pPr>
          </a:p>
          <a:p>
            <a:pPr algn="just">
              <a:lnSpc>
                <a:spcPts val="3395"/>
              </a:lnSpc>
            </a:pP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417300" y="385935"/>
            <a:ext cx="5750722" cy="9515131"/>
          </a:xfrm>
          <a:custGeom>
            <a:avLst/>
            <a:gdLst/>
            <a:ahLst/>
            <a:cxnLst/>
            <a:rect r="r" b="b" t="t" l="l"/>
            <a:pathLst>
              <a:path h="9515131" w="5750722">
                <a:moveTo>
                  <a:pt x="0" y="0"/>
                </a:moveTo>
                <a:lnTo>
                  <a:pt x="5750722" y="0"/>
                </a:lnTo>
                <a:lnTo>
                  <a:pt x="5750722" y="9515130"/>
                </a:lnTo>
                <a:lnTo>
                  <a:pt x="0" y="9515130"/>
                </a:lnTo>
                <a:lnTo>
                  <a:pt x="0" y="0"/>
                </a:lnTo>
                <a:close/>
              </a:path>
            </a:pathLst>
          </a:custGeom>
          <a:blipFill>
            <a:blip r:embed="rId2"/>
            <a:stretch>
              <a:fillRect l="-39648" t="-15404" r="-280369" b="-27385"/>
            </a:stretch>
          </a:blipFill>
        </p:spPr>
      </p:sp>
      <p:sp>
        <p:nvSpPr>
          <p:cNvPr name="TextBox 3" id="3"/>
          <p:cNvSpPr txBox="true"/>
          <p:nvPr/>
        </p:nvSpPr>
        <p:spPr>
          <a:xfrm rot="0">
            <a:off x="1028700" y="2552065"/>
            <a:ext cx="9338453" cy="4750435"/>
          </a:xfrm>
          <a:prstGeom prst="rect">
            <a:avLst/>
          </a:prstGeom>
        </p:spPr>
        <p:txBody>
          <a:bodyPr anchor="t" rtlCol="false" tIns="0" lIns="0" bIns="0" rIns="0">
            <a:spAutoFit/>
          </a:bodyPr>
          <a:lstStyle/>
          <a:p>
            <a:pPr algn="just" marL="755651" indent="-377825" lvl="1">
              <a:lnSpc>
                <a:spcPts val="3395"/>
              </a:lnSpc>
              <a:buAutoNum type="arabicPeriod" startAt="1"/>
            </a:pPr>
            <a:r>
              <a:rPr lang="en-US" b="true" sz="3500">
                <a:solidFill>
                  <a:srgbClr val="1C2120"/>
                </a:solidFill>
                <a:latin typeface="Poppins Bold"/>
                <a:ea typeface="Poppins Bold"/>
                <a:cs typeface="Poppins Bold"/>
                <a:sym typeface="Poppins Bold"/>
              </a:rPr>
              <a:t>GUI for Message Composing</a:t>
            </a:r>
          </a:p>
          <a:p>
            <a:pPr algn="just" marL="1295400" indent="-431800" lvl="2">
              <a:lnSpc>
                <a:spcPts val="3840"/>
              </a:lnSpc>
              <a:buFont typeface="Arial"/>
              <a:buChar char="⚬"/>
            </a:pPr>
            <a:r>
              <a:rPr lang="en-US" sz="3000">
                <a:solidFill>
                  <a:srgbClr val="1C2120"/>
                </a:solidFill>
                <a:latin typeface="Poppins"/>
                <a:ea typeface="Poppins"/>
                <a:cs typeface="Poppins"/>
                <a:sym typeface="Poppins"/>
              </a:rPr>
              <a:t>User-Friendly to easily compose messages similar to WhatsApp.</a:t>
            </a:r>
          </a:p>
          <a:p>
            <a:pPr algn="just" marL="1295400" indent="-431800" lvl="2">
              <a:lnSpc>
                <a:spcPts val="3840"/>
              </a:lnSpc>
              <a:buFont typeface="Arial"/>
              <a:buChar char="⚬"/>
            </a:pPr>
            <a:r>
              <a:rPr lang="en-US" sz="3000">
                <a:solidFill>
                  <a:srgbClr val="1C2120"/>
                </a:solidFill>
                <a:latin typeface="Poppins"/>
                <a:ea typeface="Poppins"/>
                <a:cs typeface="Poppins"/>
                <a:sym typeface="Poppins"/>
              </a:rPr>
              <a:t>Provides the status of ACK by the use of colored ticks next to messages.</a:t>
            </a:r>
          </a:p>
          <a:p>
            <a:pPr algn="just" marL="1295400" indent="-431800" lvl="2">
              <a:lnSpc>
                <a:spcPts val="3840"/>
              </a:lnSpc>
              <a:buFont typeface="Arial"/>
              <a:buChar char="⚬"/>
            </a:pPr>
            <a:r>
              <a:rPr lang="en-US" sz="3000">
                <a:solidFill>
                  <a:srgbClr val="1C2120"/>
                </a:solidFill>
                <a:latin typeface="Poppins"/>
                <a:ea typeface="Poppins"/>
                <a:cs typeface="Poppins"/>
                <a:sym typeface="Poppins"/>
              </a:rPr>
              <a:t>Easy to select the User it wants to communicate.</a:t>
            </a:r>
          </a:p>
          <a:p>
            <a:pPr algn="just" marL="1295400" indent="-431800" lvl="2">
              <a:lnSpc>
                <a:spcPts val="3840"/>
              </a:lnSpc>
              <a:buFont typeface="Arial"/>
              <a:buChar char="⚬"/>
            </a:pPr>
            <a:r>
              <a:rPr lang="en-US" sz="3000">
                <a:solidFill>
                  <a:srgbClr val="1C2120"/>
                </a:solidFill>
                <a:latin typeface="Poppins"/>
                <a:ea typeface="Poppins"/>
                <a:cs typeface="Poppins"/>
                <a:sym typeface="Poppins"/>
              </a:rPr>
              <a:t>Can send text files </a:t>
            </a:r>
          </a:p>
          <a:p>
            <a:pPr algn="just">
              <a:lnSpc>
                <a:spcPts val="3395"/>
              </a:lnSpc>
            </a:pPr>
          </a:p>
          <a:p>
            <a:pPr algn="just">
              <a:lnSpc>
                <a:spcPts val="3395"/>
              </a:lnSpc>
            </a:pPr>
          </a:p>
        </p:txBody>
      </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634868" y="1894448"/>
            <a:ext cx="7103357" cy="6684881"/>
          </a:xfrm>
          <a:custGeom>
            <a:avLst/>
            <a:gdLst/>
            <a:ahLst/>
            <a:cxnLst/>
            <a:rect r="r" b="b" t="t" l="l"/>
            <a:pathLst>
              <a:path h="6684881" w="7103357">
                <a:moveTo>
                  <a:pt x="0" y="0"/>
                </a:moveTo>
                <a:lnTo>
                  <a:pt x="7103357" y="0"/>
                </a:lnTo>
                <a:lnTo>
                  <a:pt x="7103357" y="6684881"/>
                </a:lnTo>
                <a:lnTo>
                  <a:pt x="0" y="6684881"/>
                </a:lnTo>
                <a:lnTo>
                  <a:pt x="0" y="0"/>
                </a:lnTo>
                <a:close/>
              </a:path>
            </a:pathLst>
          </a:custGeom>
          <a:blipFill>
            <a:blip r:embed="rId2"/>
            <a:stretch>
              <a:fillRect l="0" t="0" r="0" b="0"/>
            </a:stretch>
          </a:blipFill>
        </p:spPr>
      </p:sp>
      <p:sp>
        <p:nvSpPr>
          <p:cNvPr name="TextBox 3" id="3"/>
          <p:cNvSpPr txBox="true"/>
          <p:nvPr/>
        </p:nvSpPr>
        <p:spPr>
          <a:xfrm rot="0">
            <a:off x="393565" y="250465"/>
            <a:ext cx="18187469" cy="1181734"/>
          </a:xfrm>
          <a:prstGeom prst="rect">
            <a:avLst/>
          </a:prstGeom>
        </p:spPr>
        <p:txBody>
          <a:bodyPr anchor="t" rtlCol="false" tIns="0" lIns="0" bIns="0" rIns="0">
            <a:spAutoFit/>
          </a:bodyPr>
          <a:lstStyle/>
          <a:p>
            <a:pPr algn="l">
              <a:lnSpc>
                <a:spcPts val="8244"/>
              </a:lnSpc>
            </a:pPr>
            <a:r>
              <a:rPr lang="en-US" sz="8499" b="true">
                <a:solidFill>
                  <a:srgbClr val="1C2120"/>
                </a:solidFill>
                <a:latin typeface="Poppins Bold"/>
                <a:ea typeface="Poppins Bold"/>
                <a:cs typeface="Poppins Bold"/>
                <a:sym typeface="Poppins Bold"/>
              </a:rPr>
              <a:t>Selected Methodologies</a:t>
            </a:r>
          </a:p>
        </p:txBody>
      </p:sp>
      <p:sp>
        <p:nvSpPr>
          <p:cNvPr name="TextBox 4" id="4"/>
          <p:cNvSpPr txBox="true"/>
          <p:nvPr/>
        </p:nvSpPr>
        <p:spPr>
          <a:xfrm rot="0">
            <a:off x="393565" y="2139633"/>
            <a:ext cx="10122712" cy="5883910"/>
          </a:xfrm>
          <a:prstGeom prst="rect">
            <a:avLst/>
          </a:prstGeom>
        </p:spPr>
        <p:txBody>
          <a:bodyPr anchor="t" rtlCol="false" tIns="0" lIns="0" bIns="0" rIns="0">
            <a:spAutoFit/>
          </a:bodyPr>
          <a:lstStyle/>
          <a:p>
            <a:pPr algn="l">
              <a:lnSpc>
                <a:spcPts val="6299"/>
              </a:lnSpc>
            </a:pPr>
            <a:r>
              <a:rPr lang="en-US" sz="4500">
                <a:solidFill>
                  <a:srgbClr val="1C2120"/>
                </a:solidFill>
                <a:latin typeface="Poppins"/>
                <a:ea typeface="Poppins"/>
                <a:cs typeface="Poppins"/>
                <a:sym typeface="Poppins"/>
              </a:rPr>
              <a:t>Stop-and-Wait ARQ</a:t>
            </a:r>
          </a:p>
          <a:p>
            <a:pPr algn="l" marL="690881" indent="-345440" lvl="1">
              <a:lnSpc>
                <a:spcPts val="4480"/>
              </a:lnSpc>
              <a:buAutoNum type="arabicPeriod" startAt="1"/>
            </a:pPr>
            <a:r>
              <a:rPr lang="en-US" sz="3200">
                <a:solidFill>
                  <a:srgbClr val="1C2120"/>
                </a:solidFill>
                <a:latin typeface="Poppins"/>
                <a:ea typeface="Poppins"/>
                <a:cs typeface="Poppins"/>
                <a:sym typeface="Poppins"/>
              </a:rPr>
              <a:t> Each frame carries a destination address</a:t>
            </a:r>
          </a:p>
          <a:p>
            <a:pPr algn="l" marL="690881" indent="-345440" lvl="1">
              <a:lnSpc>
                <a:spcPts val="4480"/>
              </a:lnSpc>
              <a:buAutoNum type="arabicPeriod" startAt="1"/>
            </a:pPr>
            <a:r>
              <a:rPr lang="en-US" sz="3200">
                <a:solidFill>
                  <a:srgbClr val="1C2120"/>
                </a:solidFill>
                <a:latin typeface="Poppins"/>
                <a:ea typeface="Poppins"/>
                <a:cs typeface="Poppins"/>
                <a:sym typeface="Poppins"/>
              </a:rPr>
              <a:t> The receiver checks for the correct address</a:t>
            </a:r>
          </a:p>
          <a:p>
            <a:pPr algn="l" marL="690881" indent="-345440" lvl="1">
              <a:lnSpc>
                <a:spcPts val="4480"/>
              </a:lnSpc>
              <a:buAutoNum type="arabicPeriod" startAt="1"/>
            </a:pPr>
            <a:r>
              <a:rPr lang="en-US" sz="3200">
                <a:solidFill>
                  <a:srgbClr val="1C2120"/>
                </a:solidFill>
                <a:latin typeface="Poppins"/>
                <a:ea typeface="Poppins"/>
                <a:cs typeface="Poppins"/>
                <a:sym typeface="Poppins"/>
              </a:rPr>
              <a:t> If the address matches, the receiver sends an ACK back, acknowledging the successful packet transmission.</a:t>
            </a:r>
          </a:p>
          <a:p>
            <a:pPr algn="l" marL="690881" indent="-345440" lvl="1">
              <a:lnSpc>
                <a:spcPts val="4480"/>
              </a:lnSpc>
              <a:buAutoNum type="arabicPeriod" startAt="1"/>
            </a:pPr>
            <a:r>
              <a:rPr lang="en-US" sz="3200">
                <a:solidFill>
                  <a:srgbClr val="1C2120"/>
                </a:solidFill>
                <a:latin typeface="Poppins"/>
                <a:ea typeface="Poppins"/>
                <a:cs typeface="Poppins"/>
                <a:sym typeface="Poppins"/>
              </a:rPr>
              <a:t> The sender waits looking for the ACK, if a certain timeout passes and still the ACK is nowhere to be found, the sender retransmits the frame assuming it got lost. </a:t>
            </a:r>
          </a:p>
        </p:txBody>
      </p:sp>
    </p:spTree>
  </p:cSld>
  <p:clrMapOvr>
    <a:masterClrMapping/>
  </p:clrMapOvr>
  <p:transition spd="slow">
    <p:push dir="l"/>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761328" y="2358690"/>
            <a:ext cx="6239550" cy="5569620"/>
          </a:xfrm>
          <a:custGeom>
            <a:avLst/>
            <a:gdLst/>
            <a:ahLst/>
            <a:cxnLst/>
            <a:rect r="r" b="b" t="t" l="l"/>
            <a:pathLst>
              <a:path h="5569620" w="6239550">
                <a:moveTo>
                  <a:pt x="0" y="0"/>
                </a:moveTo>
                <a:lnTo>
                  <a:pt x="6239551" y="0"/>
                </a:lnTo>
                <a:lnTo>
                  <a:pt x="6239551" y="5569620"/>
                </a:lnTo>
                <a:lnTo>
                  <a:pt x="0" y="5569620"/>
                </a:lnTo>
                <a:lnTo>
                  <a:pt x="0" y="0"/>
                </a:lnTo>
                <a:close/>
              </a:path>
            </a:pathLst>
          </a:custGeom>
          <a:blipFill>
            <a:blip r:embed="rId2"/>
            <a:stretch>
              <a:fillRect l="0" t="0" r="0" b="0"/>
            </a:stretch>
          </a:blipFill>
        </p:spPr>
      </p:sp>
      <p:sp>
        <p:nvSpPr>
          <p:cNvPr name="TextBox 3" id="3"/>
          <p:cNvSpPr txBox="true"/>
          <p:nvPr/>
        </p:nvSpPr>
        <p:spPr>
          <a:xfrm rot="0">
            <a:off x="4565286" y="296858"/>
            <a:ext cx="9157428" cy="1616085"/>
          </a:xfrm>
          <a:prstGeom prst="rect">
            <a:avLst/>
          </a:prstGeom>
        </p:spPr>
        <p:txBody>
          <a:bodyPr anchor="t" rtlCol="false" tIns="0" lIns="0" bIns="0" rIns="0">
            <a:spAutoFit/>
          </a:bodyPr>
          <a:lstStyle/>
          <a:p>
            <a:pPr algn="ctr">
              <a:lnSpc>
                <a:spcPts val="11281"/>
              </a:lnSpc>
            </a:pPr>
            <a:r>
              <a:rPr lang="en-US" b="true" sz="11630">
                <a:solidFill>
                  <a:srgbClr val="1C2120"/>
                </a:solidFill>
                <a:latin typeface="Poppins Bold"/>
                <a:ea typeface="Poppins Bold"/>
                <a:cs typeface="Poppins Bold"/>
                <a:sym typeface="Poppins Bold"/>
              </a:rPr>
              <a:t>WHY QPSK?</a:t>
            </a:r>
          </a:p>
        </p:txBody>
      </p:sp>
      <p:sp>
        <p:nvSpPr>
          <p:cNvPr name="TextBox 4" id="4"/>
          <p:cNvSpPr txBox="true"/>
          <p:nvPr/>
        </p:nvSpPr>
        <p:spPr>
          <a:xfrm rot="0">
            <a:off x="472995" y="2103603"/>
            <a:ext cx="11128497" cy="6723380"/>
          </a:xfrm>
          <a:prstGeom prst="rect">
            <a:avLst/>
          </a:prstGeom>
        </p:spPr>
        <p:txBody>
          <a:bodyPr anchor="t" rtlCol="false" tIns="0" lIns="0" bIns="0" rIns="0">
            <a:spAutoFit/>
          </a:bodyPr>
          <a:lstStyle/>
          <a:p>
            <a:pPr algn="l" marL="712476" indent="-356238" lvl="1">
              <a:lnSpc>
                <a:spcPts val="4620"/>
              </a:lnSpc>
              <a:buAutoNum type="arabicPeriod" startAt="1"/>
            </a:pPr>
            <a:r>
              <a:rPr lang="en-US" b="true" sz="3300">
                <a:solidFill>
                  <a:srgbClr val="1C2120"/>
                </a:solidFill>
                <a:latin typeface="Poppins Bold"/>
                <a:ea typeface="Poppins Bold"/>
                <a:cs typeface="Poppins Bold"/>
                <a:sym typeface="Poppins Bold"/>
              </a:rPr>
              <a:t>Better Data Rate with limited bandwidth</a:t>
            </a:r>
          </a:p>
          <a:p>
            <a:pPr algn="l" marL="1209039" indent="-403013" lvl="2">
              <a:lnSpc>
                <a:spcPts val="3919"/>
              </a:lnSpc>
              <a:buFont typeface="Arial"/>
              <a:buChar char="⚬"/>
            </a:pPr>
            <a:r>
              <a:rPr lang="en-US" sz="2799">
                <a:solidFill>
                  <a:srgbClr val="1C2120"/>
                </a:solidFill>
                <a:latin typeface="Poppins"/>
                <a:ea typeface="Poppins"/>
                <a:cs typeface="Poppins"/>
                <a:sym typeface="Poppins"/>
              </a:rPr>
              <a:t>QPSK carries 2 bits per symbol, doubling the data rate compared to BPSK while maintaining the same bandwidth.</a:t>
            </a:r>
          </a:p>
          <a:p>
            <a:pPr algn="l" marL="1209039" indent="-403013" lvl="2">
              <a:lnSpc>
                <a:spcPts val="3919"/>
              </a:lnSpc>
              <a:buFont typeface="Arial"/>
              <a:buChar char="⚬"/>
            </a:pPr>
            <a:r>
              <a:rPr lang="en-US" sz="2799">
                <a:solidFill>
                  <a:srgbClr val="1C2120"/>
                </a:solidFill>
                <a:latin typeface="Poppins"/>
                <a:ea typeface="Poppins"/>
                <a:cs typeface="Poppins"/>
                <a:sym typeface="Poppins"/>
              </a:rPr>
              <a:t>For a messaging system, where throughput matters (ACKs), QPSK is very efficient.</a:t>
            </a:r>
          </a:p>
          <a:p>
            <a:pPr algn="l" marL="712473" indent="-356237" lvl="1">
              <a:lnSpc>
                <a:spcPts val="4620"/>
              </a:lnSpc>
              <a:buAutoNum type="arabicPeriod" startAt="1"/>
            </a:pPr>
            <a:r>
              <a:rPr lang="en-US" b="true" sz="3300">
                <a:solidFill>
                  <a:srgbClr val="1C2120"/>
                </a:solidFill>
                <a:latin typeface="Poppins Bold"/>
                <a:ea typeface="Poppins Bold"/>
                <a:cs typeface="Poppins Bold"/>
                <a:sym typeface="Poppins Bold"/>
              </a:rPr>
              <a:t>Tradeoff between Complexity and Performance</a:t>
            </a:r>
          </a:p>
          <a:p>
            <a:pPr algn="l" marL="1209039" indent="-403013" lvl="2">
              <a:lnSpc>
                <a:spcPts val="3919"/>
              </a:lnSpc>
              <a:buFont typeface="Arial"/>
              <a:buChar char="⚬"/>
            </a:pPr>
            <a:r>
              <a:rPr lang="en-US" sz="2799">
                <a:solidFill>
                  <a:srgbClr val="1C2120"/>
                </a:solidFill>
                <a:latin typeface="Poppins"/>
                <a:ea typeface="Poppins"/>
                <a:cs typeface="Poppins"/>
                <a:sym typeface="Poppins"/>
              </a:rPr>
              <a:t>Easier to implement in GNU Radio and on bladeRF while being simpler than other higher-order schemes.</a:t>
            </a:r>
          </a:p>
          <a:p>
            <a:pPr algn="l" marL="712467" indent="-356233" lvl="1">
              <a:lnSpc>
                <a:spcPts val="4619"/>
              </a:lnSpc>
              <a:buAutoNum type="arabicPeriod" startAt="1"/>
            </a:pPr>
            <a:r>
              <a:rPr lang="en-US" b="true" sz="3299">
                <a:solidFill>
                  <a:srgbClr val="1C2120"/>
                </a:solidFill>
                <a:latin typeface="Poppins Bold"/>
                <a:ea typeface="Poppins Bold"/>
                <a:cs typeface="Poppins Bold"/>
                <a:sym typeface="Poppins Bold"/>
              </a:rPr>
              <a:t>Strong Performance under noise</a:t>
            </a:r>
          </a:p>
          <a:p>
            <a:pPr algn="l" marL="1209039" indent="-403013" lvl="2">
              <a:lnSpc>
                <a:spcPts val="3919"/>
              </a:lnSpc>
              <a:buFont typeface="Arial"/>
              <a:buChar char="⚬"/>
            </a:pPr>
            <a:r>
              <a:rPr lang="en-US" sz="2799">
                <a:solidFill>
                  <a:srgbClr val="1C2120"/>
                </a:solidFill>
                <a:latin typeface="Poppins"/>
                <a:ea typeface="Poppins"/>
                <a:cs typeface="Poppins"/>
                <a:sym typeface="Poppins"/>
              </a:rPr>
              <a:t>Has excellent bit error rate in low or moderate SNR conditions.</a:t>
            </a:r>
          </a:p>
          <a:p>
            <a:pPr algn="l" marL="1209039" indent="-403013" lvl="2">
              <a:lnSpc>
                <a:spcPts val="3919"/>
              </a:lnSpc>
              <a:buFont typeface="Arial"/>
              <a:buChar char="⚬"/>
            </a:pPr>
            <a:r>
              <a:rPr lang="en-US" sz="2799">
                <a:solidFill>
                  <a:srgbClr val="1C2120"/>
                </a:solidFill>
                <a:latin typeface="Poppins"/>
                <a:ea typeface="Poppins"/>
                <a:cs typeface="Poppins"/>
                <a:sym typeface="Poppins"/>
              </a:rPr>
              <a:t>Very ideal for lab environments and very robust.</a:t>
            </a:r>
          </a:p>
        </p:txBody>
      </p:sp>
    </p:spTree>
  </p:cSld>
  <p:clrMapOvr>
    <a:masterClrMapping/>
  </p:clrMapOvr>
  <p:transition spd="slow">
    <p:push dir="l"/>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1470187" y="1198931"/>
            <a:ext cx="15347626" cy="8651138"/>
          </a:xfrm>
          <a:prstGeom prst="rect">
            <a:avLst/>
          </a:prstGeom>
        </p:spPr>
      </p:pic>
      <p:sp>
        <p:nvSpPr>
          <p:cNvPr name="TextBox 3" id="3"/>
          <p:cNvSpPr txBox="true"/>
          <p:nvPr/>
        </p:nvSpPr>
        <p:spPr>
          <a:xfrm rot="0">
            <a:off x="5094437" y="53251"/>
            <a:ext cx="7895926" cy="1145680"/>
          </a:xfrm>
          <a:prstGeom prst="rect">
            <a:avLst/>
          </a:prstGeom>
        </p:spPr>
        <p:txBody>
          <a:bodyPr anchor="t" rtlCol="false" tIns="0" lIns="0" bIns="0" rIns="0">
            <a:spAutoFit/>
          </a:bodyPr>
          <a:lstStyle/>
          <a:p>
            <a:pPr algn="ctr">
              <a:lnSpc>
                <a:spcPts val="8037"/>
              </a:lnSpc>
            </a:pPr>
            <a:r>
              <a:rPr lang="en-US" b="true" sz="8286">
                <a:solidFill>
                  <a:srgbClr val="1C2120"/>
                </a:solidFill>
                <a:latin typeface="Poppins Bold"/>
                <a:ea typeface="Poppins Bold"/>
                <a:cs typeface="Poppins Bold"/>
                <a:sym typeface="Poppins Bold"/>
              </a:rPr>
              <a:t>FINAL TESTING</a:t>
            </a:r>
          </a:p>
        </p:txBody>
      </p:sp>
    </p:spTree>
  </p:cSld>
  <p:clrMapOvr>
    <a:masterClrMapping/>
  </p:clrMapOvr>
  <p:transition spd="slow">
    <p:push dir="l"/>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6.xml><?xml version="1.0" encoding="utf-8"?>
<p:sld xmlns:p="http://schemas.openxmlformats.org/presentationml/2006/main" xmlns:a="http://schemas.openxmlformats.org/drawingml/2006/main">
  <p:cSld>
    <p:bg>
      <p:bgPr>
        <a:solidFill>
          <a:srgbClr val="AAD7D4"/>
        </a:solidFill>
      </p:bgPr>
    </p:bg>
    <p:spTree>
      <p:nvGrpSpPr>
        <p:cNvPr id="1" name=""/>
        <p:cNvGrpSpPr/>
        <p:nvPr/>
      </p:nvGrpSpPr>
      <p:grpSpPr>
        <a:xfrm>
          <a:off x="0" y="0"/>
          <a:ext cx="0" cy="0"/>
          <a:chOff x="0" y="0"/>
          <a:chExt cx="0" cy="0"/>
        </a:xfrm>
      </p:grpSpPr>
      <p:sp>
        <p:nvSpPr>
          <p:cNvPr name="TextBox 2" id="2"/>
          <p:cNvSpPr txBox="true"/>
          <p:nvPr/>
        </p:nvSpPr>
        <p:spPr>
          <a:xfrm rot="0">
            <a:off x="3182017" y="3400568"/>
            <a:ext cx="11923966" cy="2888952"/>
          </a:xfrm>
          <a:prstGeom prst="rect">
            <a:avLst/>
          </a:prstGeom>
        </p:spPr>
        <p:txBody>
          <a:bodyPr anchor="t" rtlCol="false" tIns="0" lIns="0" bIns="0" rIns="0">
            <a:spAutoFit/>
          </a:bodyPr>
          <a:lstStyle/>
          <a:p>
            <a:pPr algn="ctr">
              <a:lnSpc>
                <a:spcPts val="10460"/>
              </a:lnSpc>
            </a:pPr>
            <a:r>
              <a:rPr lang="en-US" b="true" sz="12023">
                <a:solidFill>
                  <a:srgbClr val="1C2120"/>
                </a:solidFill>
                <a:latin typeface="Poppins Bold"/>
                <a:ea typeface="Poppins Bold"/>
                <a:cs typeface="Poppins Bold"/>
                <a:sym typeface="Poppins Bold"/>
              </a:rPr>
              <a:t>Thank you very much!</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7788" y="-177024"/>
            <a:ext cx="7097803" cy="11057957"/>
          </a:xfrm>
          <a:custGeom>
            <a:avLst/>
            <a:gdLst/>
            <a:ahLst/>
            <a:cxnLst/>
            <a:rect r="r" b="b" t="t" l="l"/>
            <a:pathLst>
              <a:path h="11057957" w="7097803">
                <a:moveTo>
                  <a:pt x="0" y="0"/>
                </a:moveTo>
                <a:lnTo>
                  <a:pt x="7097803" y="0"/>
                </a:lnTo>
                <a:lnTo>
                  <a:pt x="7097803" y="11057957"/>
                </a:lnTo>
                <a:lnTo>
                  <a:pt x="0" y="11057957"/>
                </a:lnTo>
                <a:lnTo>
                  <a:pt x="0" y="0"/>
                </a:lnTo>
                <a:close/>
              </a:path>
            </a:pathLst>
          </a:custGeom>
          <a:blipFill>
            <a:blip r:embed="rId2"/>
            <a:stretch>
              <a:fillRect l="-131569" t="0" r="-2267" b="0"/>
            </a:stretch>
          </a:blipFill>
        </p:spPr>
      </p:sp>
      <p:grpSp>
        <p:nvGrpSpPr>
          <p:cNvPr name="Group 3" id="3"/>
          <p:cNvGrpSpPr/>
          <p:nvPr/>
        </p:nvGrpSpPr>
        <p:grpSpPr>
          <a:xfrm rot="0">
            <a:off x="-514350" y="-177024"/>
            <a:ext cx="7454365" cy="10601584"/>
            <a:chOff x="0" y="0"/>
            <a:chExt cx="1963290" cy="2792187"/>
          </a:xfrm>
        </p:grpSpPr>
        <p:sp>
          <p:nvSpPr>
            <p:cNvPr name="Freeform 4" id="4"/>
            <p:cNvSpPr/>
            <p:nvPr/>
          </p:nvSpPr>
          <p:spPr>
            <a:xfrm flipH="false" flipV="false" rot="0">
              <a:off x="0" y="0"/>
              <a:ext cx="1963290" cy="2792187"/>
            </a:xfrm>
            <a:custGeom>
              <a:avLst/>
              <a:gdLst/>
              <a:ahLst/>
              <a:cxnLst/>
              <a:rect r="r" b="b" t="t" l="l"/>
              <a:pathLst>
                <a:path h="2792187" w="1963290">
                  <a:moveTo>
                    <a:pt x="0" y="0"/>
                  </a:moveTo>
                  <a:lnTo>
                    <a:pt x="1963290" y="0"/>
                  </a:lnTo>
                  <a:lnTo>
                    <a:pt x="1963290" y="2792187"/>
                  </a:lnTo>
                  <a:lnTo>
                    <a:pt x="0" y="2792187"/>
                  </a:lnTo>
                  <a:close/>
                </a:path>
              </a:pathLst>
            </a:custGeom>
            <a:solidFill>
              <a:srgbClr val="AAD7D4">
                <a:alpha val="55686"/>
              </a:srgbClr>
            </a:solidFill>
          </p:spPr>
        </p:sp>
        <p:sp>
          <p:nvSpPr>
            <p:cNvPr name="TextBox 5" id="5"/>
            <p:cNvSpPr txBox="true"/>
            <p:nvPr/>
          </p:nvSpPr>
          <p:spPr>
            <a:xfrm>
              <a:off x="0" y="-38100"/>
              <a:ext cx="1963290" cy="283028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8595420" y="2013307"/>
            <a:ext cx="8011990" cy="2152356"/>
          </a:xfrm>
          <a:prstGeom prst="rect">
            <a:avLst/>
          </a:prstGeom>
        </p:spPr>
        <p:txBody>
          <a:bodyPr anchor="t" rtlCol="false" tIns="0" lIns="0" bIns="0" rIns="0">
            <a:spAutoFit/>
          </a:bodyPr>
          <a:lstStyle/>
          <a:p>
            <a:pPr algn="l">
              <a:lnSpc>
                <a:spcPts val="7935"/>
              </a:lnSpc>
            </a:pPr>
            <a:r>
              <a:rPr lang="en-US" sz="8180" b="true">
                <a:solidFill>
                  <a:srgbClr val="1C2120"/>
                </a:solidFill>
                <a:latin typeface="Poppins Bold"/>
                <a:ea typeface="Poppins Bold"/>
                <a:cs typeface="Poppins Bold"/>
                <a:sym typeface="Poppins Bold"/>
              </a:rPr>
              <a:t>Project </a:t>
            </a:r>
          </a:p>
          <a:p>
            <a:pPr algn="l">
              <a:lnSpc>
                <a:spcPts val="7935"/>
              </a:lnSpc>
            </a:pPr>
            <a:r>
              <a:rPr lang="en-US" sz="8180" b="true">
                <a:solidFill>
                  <a:srgbClr val="1C2120"/>
                </a:solidFill>
                <a:latin typeface="Poppins Bold"/>
                <a:ea typeface="Poppins Bold"/>
                <a:cs typeface="Poppins Bold"/>
                <a:sym typeface="Poppins Bold"/>
              </a:rPr>
              <a:t>Requirements</a:t>
            </a:r>
          </a:p>
        </p:txBody>
      </p:sp>
      <p:sp>
        <p:nvSpPr>
          <p:cNvPr name="TextBox 7" id="7"/>
          <p:cNvSpPr txBox="true"/>
          <p:nvPr/>
        </p:nvSpPr>
        <p:spPr>
          <a:xfrm rot="0">
            <a:off x="8652271" y="4527580"/>
            <a:ext cx="7898287" cy="3268639"/>
          </a:xfrm>
          <a:prstGeom prst="rect">
            <a:avLst/>
          </a:prstGeom>
        </p:spPr>
        <p:txBody>
          <a:bodyPr anchor="t" rtlCol="false" tIns="0" lIns="0" bIns="0" rIns="0">
            <a:spAutoFit/>
          </a:bodyPr>
          <a:lstStyle/>
          <a:p>
            <a:pPr algn="l" marL="522030" indent="-261015" lvl="1">
              <a:lnSpc>
                <a:spcPts val="3264"/>
              </a:lnSpc>
              <a:buFont typeface="Arial"/>
              <a:buChar char="•"/>
            </a:pPr>
            <a:r>
              <a:rPr lang="en-US" sz="2417" spc="145">
                <a:solidFill>
                  <a:srgbClr val="000000"/>
                </a:solidFill>
                <a:latin typeface="DM Sans"/>
                <a:ea typeface="DM Sans"/>
                <a:cs typeface="DM Sans"/>
                <a:sym typeface="DM Sans"/>
              </a:rPr>
              <a:t>Short message delivery system using digital modulation (QPSK)</a:t>
            </a:r>
          </a:p>
          <a:p>
            <a:pPr algn="l" marL="522030" indent="-261015" lvl="1">
              <a:lnSpc>
                <a:spcPts val="3264"/>
              </a:lnSpc>
              <a:buFont typeface="Arial"/>
              <a:buChar char="•"/>
            </a:pPr>
            <a:r>
              <a:rPr lang="en-US" sz="2417" spc="145">
                <a:solidFill>
                  <a:srgbClr val="000000"/>
                </a:solidFill>
                <a:latin typeface="DM Sans"/>
                <a:ea typeface="DM Sans"/>
                <a:cs typeface="DM Sans"/>
                <a:sym typeface="DM Sans"/>
              </a:rPr>
              <a:t>Unique user addressing</a:t>
            </a:r>
          </a:p>
          <a:p>
            <a:pPr algn="l" marL="522030" indent="-261015" lvl="1">
              <a:lnSpc>
                <a:spcPts val="3264"/>
              </a:lnSpc>
              <a:buFont typeface="Arial"/>
              <a:buChar char="•"/>
            </a:pPr>
            <a:r>
              <a:rPr lang="en-US" sz="2417" spc="145">
                <a:solidFill>
                  <a:srgbClr val="000000"/>
                </a:solidFill>
                <a:latin typeface="DM Sans"/>
                <a:ea typeface="DM Sans"/>
                <a:cs typeface="DM Sans"/>
                <a:sym typeface="DM Sans"/>
              </a:rPr>
              <a:t>Acknowledgment (ACK) mechanism for reliable communication</a:t>
            </a:r>
          </a:p>
          <a:p>
            <a:pPr algn="l" marL="522030" indent="-261015" lvl="1">
              <a:lnSpc>
                <a:spcPts val="3264"/>
              </a:lnSpc>
              <a:buFont typeface="Arial"/>
              <a:buChar char="•"/>
            </a:pPr>
            <a:r>
              <a:rPr lang="en-US" sz="2417" spc="145">
                <a:solidFill>
                  <a:srgbClr val="000000"/>
                </a:solidFill>
                <a:latin typeface="DM Sans"/>
                <a:ea typeface="DM Sans"/>
                <a:cs typeface="DM Sans"/>
                <a:sym typeface="DM Sans"/>
              </a:rPr>
              <a:t>CRC-based error detection and rejection of corrupted packets</a:t>
            </a:r>
          </a:p>
          <a:p>
            <a:pPr algn="l" marL="522030" indent="-261015" lvl="1">
              <a:lnSpc>
                <a:spcPts val="3264"/>
              </a:lnSpc>
              <a:buFont typeface="Arial"/>
              <a:buChar char="•"/>
            </a:pPr>
            <a:r>
              <a:rPr lang="en-US" sz="2417" spc="145">
                <a:solidFill>
                  <a:srgbClr val="000000"/>
                </a:solidFill>
                <a:latin typeface="DM Sans"/>
                <a:ea typeface="DM Sans"/>
                <a:cs typeface="DM Sans"/>
                <a:sym typeface="DM Sans"/>
              </a:rPr>
              <a:t>Basic GUI for message composing</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670984" y="3863606"/>
            <a:ext cx="2343056" cy="1279894"/>
          </a:xfrm>
          <a:custGeom>
            <a:avLst/>
            <a:gdLst/>
            <a:ahLst/>
            <a:cxnLst/>
            <a:rect r="r" b="b" t="t" l="l"/>
            <a:pathLst>
              <a:path h="1279894" w="2343056">
                <a:moveTo>
                  <a:pt x="0" y="0"/>
                </a:moveTo>
                <a:lnTo>
                  <a:pt x="2343056" y="0"/>
                </a:lnTo>
                <a:lnTo>
                  <a:pt x="2343056" y="1279894"/>
                </a:lnTo>
                <a:lnTo>
                  <a:pt x="0" y="12798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206598" y="3863606"/>
            <a:ext cx="2343056" cy="1279894"/>
          </a:xfrm>
          <a:custGeom>
            <a:avLst/>
            <a:gdLst/>
            <a:ahLst/>
            <a:cxnLst/>
            <a:rect r="r" b="b" t="t" l="l"/>
            <a:pathLst>
              <a:path h="1279894" w="2343056">
                <a:moveTo>
                  <a:pt x="0" y="0"/>
                </a:moveTo>
                <a:lnTo>
                  <a:pt x="2343056" y="0"/>
                </a:lnTo>
                <a:lnTo>
                  <a:pt x="2343056" y="1279894"/>
                </a:lnTo>
                <a:lnTo>
                  <a:pt x="0" y="12798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9740279" y="3863606"/>
            <a:ext cx="2343056" cy="1279894"/>
          </a:xfrm>
          <a:custGeom>
            <a:avLst/>
            <a:gdLst/>
            <a:ahLst/>
            <a:cxnLst/>
            <a:rect r="r" b="b" t="t" l="l"/>
            <a:pathLst>
              <a:path h="1279894" w="2343056">
                <a:moveTo>
                  <a:pt x="0" y="0"/>
                </a:moveTo>
                <a:lnTo>
                  <a:pt x="2343056" y="0"/>
                </a:lnTo>
                <a:lnTo>
                  <a:pt x="2343056" y="1279894"/>
                </a:lnTo>
                <a:lnTo>
                  <a:pt x="0" y="12798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273960" y="3863606"/>
            <a:ext cx="2343056" cy="1279894"/>
          </a:xfrm>
          <a:custGeom>
            <a:avLst/>
            <a:gdLst/>
            <a:ahLst/>
            <a:cxnLst/>
            <a:rect r="r" b="b" t="t" l="l"/>
            <a:pathLst>
              <a:path h="1279894" w="2343056">
                <a:moveTo>
                  <a:pt x="0" y="0"/>
                </a:moveTo>
                <a:lnTo>
                  <a:pt x="2343056" y="0"/>
                </a:lnTo>
                <a:lnTo>
                  <a:pt x="2343056" y="1279894"/>
                </a:lnTo>
                <a:lnTo>
                  <a:pt x="0" y="12798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670984" y="6679953"/>
            <a:ext cx="2343056" cy="1279894"/>
          </a:xfrm>
          <a:custGeom>
            <a:avLst/>
            <a:gdLst/>
            <a:ahLst/>
            <a:cxnLst/>
            <a:rect r="r" b="b" t="t" l="l"/>
            <a:pathLst>
              <a:path h="1279894" w="2343056">
                <a:moveTo>
                  <a:pt x="0" y="0"/>
                </a:moveTo>
                <a:lnTo>
                  <a:pt x="2343056" y="0"/>
                </a:lnTo>
                <a:lnTo>
                  <a:pt x="2343056" y="1279895"/>
                </a:lnTo>
                <a:lnTo>
                  <a:pt x="0" y="12798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6206598" y="6679953"/>
            <a:ext cx="2343056" cy="1279894"/>
          </a:xfrm>
          <a:custGeom>
            <a:avLst/>
            <a:gdLst/>
            <a:ahLst/>
            <a:cxnLst/>
            <a:rect r="r" b="b" t="t" l="l"/>
            <a:pathLst>
              <a:path h="1279894" w="2343056">
                <a:moveTo>
                  <a:pt x="0" y="0"/>
                </a:moveTo>
                <a:lnTo>
                  <a:pt x="2343056" y="0"/>
                </a:lnTo>
                <a:lnTo>
                  <a:pt x="2343056" y="1279895"/>
                </a:lnTo>
                <a:lnTo>
                  <a:pt x="0" y="12798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9740279" y="6679953"/>
            <a:ext cx="2343056" cy="1279894"/>
          </a:xfrm>
          <a:custGeom>
            <a:avLst/>
            <a:gdLst/>
            <a:ahLst/>
            <a:cxnLst/>
            <a:rect r="r" b="b" t="t" l="l"/>
            <a:pathLst>
              <a:path h="1279894" w="2343056">
                <a:moveTo>
                  <a:pt x="0" y="0"/>
                </a:moveTo>
                <a:lnTo>
                  <a:pt x="2343056" y="0"/>
                </a:lnTo>
                <a:lnTo>
                  <a:pt x="2343056" y="1279895"/>
                </a:lnTo>
                <a:lnTo>
                  <a:pt x="0" y="12798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273960" y="6679953"/>
            <a:ext cx="2343056" cy="1279894"/>
          </a:xfrm>
          <a:custGeom>
            <a:avLst/>
            <a:gdLst/>
            <a:ahLst/>
            <a:cxnLst/>
            <a:rect r="r" b="b" t="t" l="l"/>
            <a:pathLst>
              <a:path h="1279894" w="2343056">
                <a:moveTo>
                  <a:pt x="0" y="0"/>
                </a:moveTo>
                <a:lnTo>
                  <a:pt x="2343056" y="0"/>
                </a:lnTo>
                <a:lnTo>
                  <a:pt x="2343056" y="1279895"/>
                </a:lnTo>
                <a:lnTo>
                  <a:pt x="0" y="12798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643919" y="239742"/>
            <a:ext cx="11467819" cy="2423714"/>
          </a:xfrm>
          <a:prstGeom prst="rect">
            <a:avLst/>
          </a:prstGeom>
        </p:spPr>
        <p:txBody>
          <a:bodyPr anchor="t" rtlCol="false" tIns="0" lIns="0" bIns="0" rIns="0">
            <a:spAutoFit/>
          </a:bodyPr>
          <a:lstStyle/>
          <a:p>
            <a:pPr algn="l">
              <a:lnSpc>
                <a:spcPts val="9202"/>
              </a:lnSpc>
            </a:pPr>
            <a:r>
              <a:rPr lang="en-US" sz="8072" b="true">
                <a:solidFill>
                  <a:srgbClr val="1C2120"/>
                </a:solidFill>
                <a:latin typeface="Poppins Bold"/>
                <a:ea typeface="Poppins Bold"/>
                <a:cs typeface="Poppins Bold"/>
                <a:sym typeface="Poppins Bold"/>
              </a:rPr>
              <a:t>One-Way </a:t>
            </a:r>
            <a:r>
              <a:rPr lang="en-US" sz="8072" b="true">
                <a:solidFill>
                  <a:srgbClr val="1C2120"/>
                </a:solidFill>
                <a:latin typeface="Poppins Bold"/>
                <a:ea typeface="Poppins Bold"/>
                <a:cs typeface="Poppins Bold"/>
                <a:sym typeface="Poppins Bold"/>
              </a:rPr>
              <a:t>Functional Block Diagram</a:t>
            </a:r>
          </a:p>
        </p:txBody>
      </p:sp>
      <p:sp>
        <p:nvSpPr>
          <p:cNvPr name="AutoShape 11" id="11"/>
          <p:cNvSpPr/>
          <p:nvPr/>
        </p:nvSpPr>
        <p:spPr>
          <a:xfrm flipV="true">
            <a:off x="5014040" y="4450874"/>
            <a:ext cx="1222361" cy="52679"/>
          </a:xfrm>
          <a:prstGeom prst="line">
            <a:avLst/>
          </a:prstGeom>
          <a:ln cap="flat" w="38100">
            <a:solidFill>
              <a:srgbClr val="000000"/>
            </a:solidFill>
            <a:prstDash val="solid"/>
            <a:headEnd type="none" len="sm" w="sm"/>
            <a:tailEnd type="arrow" len="sm" w="med"/>
          </a:ln>
        </p:spPr>
      </p:sp>
      <p:sp>
        <p:nvSpPr>
          <p:cNvPr name="AutoShape 12" id="12"/>
          <p:cNvSpPr/>
          <p:nvPr/>
        </p:nvSpPr>
        <p:spPr>
          <a:xfrm>
            <a:off x="8549654" y="4503553"/>
            <a:ext cx="1062524" cy="0"/>
          </a:xfrm>
          <a:prstGeom prst="line">
            <a:avLst/>
          </a:prstGeom>
          <a:ln cap="flat" w="38100">
            <a:solidFill>
              <a:srgbClr val="000000"/>
            </a:solidFill>
            <a:prstDash val="solid"/>
            <a:headEnd type="none" len="sm" w="sm"/>
            <a:tailEnd type="arrow" len="sm" w="med"/>
          </a:ln>
        </p:spPr>
      </p:sp>
      <p:sp>
        <p:nvSpPr>
          <p:cNvPr name="AutoShape 13" id="13"/>
          <p:cNvSpPr/>
          <p:nvPr/>
        </p:nvSpPr>
        <p:spPr>
          <a:xfrm>
            <a:off x="12083335" y="4503553"/>
            <a:ext cx="1231730" cy="73081"/>
          </a:xfrm>
          <a:prstGeom prst="line">
            <a:avLst/>
          </a:prstGeom>
          <a:ln cap="flat" w="38100">
            <a:solidFill>
              <a:srgbClr val="000000"/>
            </a:solidFill>
            <a:prstDash val="solid"/>
            <a:headEnd type="none" len="sm" w="sm"/>
            <a:tailEnd type="arrow" len="sm" w="med"/>
          </a:ln>
        </p:spPr>
      </p:sp>
      <p:sp>
        <p:nvSpPr>
          <p:cNvPr name="AutoShape 14" id="14"/>
          <p:cNvSpPr/>
          <p:nvPr/>
        </p:nvSpPr>
        <p:spPr>
          <a:xfrm flipH="true">
            <a:off x="14407283" y="5143500"/>
            <a:ext cx="38205" cy="1484374"/>
          </a:xfrm>
          <a:prstGeom prst="line">
            <a:avLst/>
          </a:prstGeom>
          <a:ln cap="flat" w="38100">
            <a:solidFill>
              <a:srgbClr val="000000"/>
            </a:solidFill>
            <a:prstDash val="solid"/>
            <a:headEnd type="none" len="sm" w="sm"/>
            <a:tailEnd type="arrow" len="sm" w="med"/>
          </a:ln>
        </p:spPr>
      </p:sp>
      <p:sp>
        <p:nvSpPr>
          <p:cNvPr name="AutoShape 15" id="15"/>
          <p:cNvSpPr/>
          <p:nvPr/>
        </p:nvSpPr>
        <p:spPr>
          <a:xfrm flipH="true">
            <a:off x="11983091" y="7319900"/>
            <a:ext cx="1290869" cy="27239"/>
          </a:xfrm>
          <a:prstGeom prst="line">
            <a:avLst/>
          </a:prstGeom>
          <a:ln cap="flat" w="38100">
            <a:solidFill>
              <a:srgbClr val="000000"/>
            </a:solidFill>
            <a:prstDash val="solid"/>
            <a:headEnd type="none" len="sm" w="sm"/>
            <a:tailEnd type="arrow" len="sm" w="med"/>
          </a:ln>
        </p:spPr>
      </p:sp>
      <p:sp>
        <p:nvSpPr>
          <p:cNvPr name="AutoShape 16" id="16"/>
          <p:cNvSpPr/>
          <p:nvPr/>
        </p:nvSpPr>
        <p:spPr>
          <a:xfrm flipH="true">
            <a:off x="8549654" y="7319900"/>
            <a:ext cx="1190625" cy="133797"/>
          </a:xfrm>
          <a:prstGeom prst="line">
            <a:avLst/>
          </a:prstGeom>
          <a:ln cap="flat" w="38100">
            <a:solidFill>
              <a:srgbClr val="000000"/>
            </a:solidFill>
            <a:prstDash val="solid"/>
            <a:headEnd type="none" len="sm" w="sm"/>
            <a:tailEnd type="arrow" len="sm" w="med"/>
          </a:ln>
        </p:spPr>
      </p:sp>
      <p:sp>
        <p:nvSpPr>
          <p:cNvPr name="AutoShape 17" id="17"/>
          <p:cNvSpPr/>
          <p:nvPr/>
        </p:nvSpPr>
        <p:spPr>
          <a:xfrm flipH="true" flipV="true">
            <a:off x="5014040" y="7187303"/>
            <a:ext cx="1192557" cy="132598"/>
          </a:xfrm>
          <a:prstGeom prst="line">
            <a:avLst/>
          </a:prstGeom>
          <a:ln cap="flat" w="38100">
            <a:solidFill>
              <a:srgbClr val="000000"/>
            </a:solidFill>
            <a:prstDash val="solid"/>
            <a:headEnd type="none" len="sm" w="sm"/>
            <a:tailEnd type="arrow" len="sm" w="med"/>
          </a:ln>
        </p:spPr>
      </p:sp>
      <p:sp>
        <p:nvSpPr>
          <p:cNvPr name="TextBox 18" id="18"/>
          <p:cNvSpPr txBox="true"/>
          <p:nvPr/>
        </p:nvSpPr>
        <p:spPr>
          <a:xfrm rot="0">
            <a:off x="3524536" y="4259078"/>
            <a:ext cx="635952" cy="431800"/>
          </a:xfrm>
          <a:prstGeom prst="rect">
            <a:avLst/>
          </a:prstGeom>
        </p:spPr>
        <p:txBody>
          <a:bodyPr anchor="t" rtlCol="false" tIns="0" lIns="0" bIns="0" rIns="0">
            <a:spAutoFit/>
          </a:bodyPr>
          <a:lstStyle/>
          <a:p>
            <a:pPr algn="ctr">
              <a:lnSpc>
                <a:spcPts val="3499"/>
              </a:lnSpc>
              <a:spcBef>
                <a:spcPct val="0"/>
              </a:spcBef>
            </a:pPr>
            <a:r>
              <a:rPr lang="en-US" sz="2499">
                <a:solidFill>
                  <a:srgbClr val="1C2120"/>
                </a:solidFill>
                <a:latin typeface="Public Sans"/>
                <a:ea typeface="Public Sans"/>
                <a:cs typeface="Public Sans"/>
                <a:sym typeface="Public Sans"/>
              </a:rPr>
              <a:t>Text</a:t>
            </a:r>
          </a:p>
        </p:txBody>
      </p:sp>
      <p:sp>
        <p:nvSpPr>
          <p:cNvPr name="TextBox 19" id="19"/>
          <p:cNvSpPr txBox="true"/>
          <p:nvPr/>
        </p:nvSpPr>
        <p:spPr>
          <a:xfrm rot="0">
            <a:off x="6377828" y="4197800"/>
            <a:ext cx="1998662" cy="431800"/>
          </a:xfrm>
          <a:prstGeom prst="rect">
            <a:avLst/>
          </a:prstGeom>
        </p:spPr>
        <p:txBody>
          <a:bodyPr anchor="t" rtlCol="false" tIns="0" lIns="0" bIns="0" rIns="0">
            <a:spAutoFit/>
          </a:bodyPr>
          <a:lstStyle/>
          <a:p>
            <a:pPr algn="ctr">
              <a:lnSpc>
                <a:spcPts val="3499"/>
              </a:lnSpc>
              <a:spcBef>
                <a:spcPct val="0"/>
              </a:spcBef>
            </a:pPr>
            <a:r>
              <a:rPr lang="en-US" sz="2499">
                <a:solidFill>
                  <a:srgbClr val="1C2120"/>
                </a:solidFill>
                <a:latin typeface="Public Sans"/>
                <a:ea typeface="Public Sans"/>
                <a:cs typeface="Public Sans"/>
                <a:sym typeface="Public Sans"/>
              </a:rPr>
              <a:t>Packetization</a:t>
            </a:r>
          </a:p>
        </p:txBody>
      </p:sp>
      <p:sp>
        <p:nvSpPr>
          <p:cNvPr name="TextBox 20" id="20"/>
          <p:cNvSpPr txBox="true"/>
          <p:nvPr/>
        </p:nvSpPr>
        <p:spPr>
          <a:xfrm rot="0">
            <a:off x="10079322" y="4040003"/>
            <a:ext cx="1664970" cy="869950"/>
          </a:xfrm>
          <a:prstGeom prst="rect">
            <a:avLst/>
          </a:prstGeom>
        </p:spPr>
        <p:txBody>
          <a:bodyPr anchor="t" rtlCol="false" tIns="0" lIns="0" bIns="0" rIns="0">
            <a:spAutoFit/>
          </a:bodyPr>
          <a:lstStyle/>
          <a:p>
            <a:pPr algn="ctr">
              <a:lnSpc>
                <a:spcPts val="3499"/>
              </a:lnSpc>
            </a:pPr>
            <a:r>
              <a:rPr lang="en-US" sz="2499">
                <a:solidFill>
                  <a:srgbClr val="1C2120"/>
                </a:solidFill>
                <a:latin typeface="Public Sans"/>
                <a:ea typeface="Public Sans"/>
                <a:cs typeface="Public Sans"/>
                <a:sym typeface="Public Sans"/>
              </a:rPr>
              <a:t>QPSK</a:t>
            </a:r>
          </a:p>
          <a:p>
            <a:pPr algn="ctr">
              <a:lnSpc>
                <a:spcPts val="3499"/>
              </a:lnSpc>
              <a:spcBef>
                <a:spcPct val="0"/>
              </a:spcBef>
            </a:pPr>
            <a:r>
              <a:rPr lang="en-US" sz="2499">
                <a:solidFill>
                  <a:srgbClr val="1C2120"/>
                </a:solidFill>
                <a:latin typeface="Public Sans"/>
                <a:ea typeface="Public Sans"/>
                <a:cs typeface="Public Sans"/>
                <a:sym typeface="Public Sans"/>
              </a:rPr>
              <a:t>Modulation</a:t>
            </a:r>
          </a:p>
        </p:txBody>
      </p:sp>
      <p:sp>
        <p:nvSpPr>
          <p:cNvPr name="TextBox 21" id="21"/>
          <p:cNvSpPr txBox="true"/>
          <p:nvPr/>
        </p:nvSpPr>
        <p:spPr>
          <a:xfrm rot="0">
            <a:off x="13445410" y="4040003"/>
            <a:ext cx="1944053" cy="869950"/>
          </a:xfrm>
          <a:prstGeom prst="rect">
            <a:avLst/>
          </a:prstGeom>
        </p:spPr>
        <p:txBody>
          <a:bodyPr anchor="t" rtlCol="false" tIns="0" lIns="0" bIns="0" rIns="0">
            <a:spAutoFit/>
          </a:bodyPr>
          <a:lstStyle/>
          <a:p>
            <a:pPr algn="ctr">
              <a:lnSpc>
                <a:spcPts val="3499"/>
              </a:lnSpc>
            </a:pPr>
            <a:r>
              <a:rPr lang="en-US" sz="2499">
                <a:solidFill>
                  <a:srgbClr val="1C2120"/>
                </a:solidFill>
                <a:latin typeface="Public Sans"/>
                <a:ea typeface="Public Sans"/>
                <a:cs typeface="Public Sans"/>
                <a:sym typeface="Public Sans"/>
              </a:rPr>
              <a:t>bladeRF</a:t>
            </a:r>
          </a:p>
          <a:p>
            <a:pPr algn="ctr">
              <a:lnSpc>
                <a:spcPts val="3499"/>
              </a:lnSpc>
              <a:spcBef>
                <a:spcPct val="0"/>
              </a:spcBef>
            </a:pPr>
            <a:r>
              <a:rPr lang="en-US" sz="2499">
                <a:solidFill>
                  <a:srgbClr val="1C2120"/>
                </a:solidFill>
                <a:latin typeface="Public Sans"/>
                <a:ea typeface="Public Sans"/>
                <a:cs typeface="Public Sans"/>
                <a:sym typeface="Public Sans"/>
              </a:rPr>
              <a:t>Transmission</a:t>
            </a:r>
          </a:p>
        </p:txBody>
      </p:sp>
      <p:sp>
        <p:nvSpPr>
          <p:cNvPr name="TextBox 22" id="22"/>
          <p:cNvSpPr txBox="true"/>
          <p:nvPr/>
        </p:nvSpPr>
        <p:spPr>
          <a:xfrm rot="0">
            <a:off x="13671232" y="6856350"/>
            <a:ext cx="1492409" cy="869950"/>
          </a:xfrm>
          <a:prstGeom prst="rect">
            <a:avLst/>
          </a:prstGeom>
        </p:spPr>
        <p:txBody>
          <a:bodyPr anchor="t" rtlCol="false" tIns="0" lIns="0" bIns="0" rIns="0">
            <a:spAutoFit/>
          </a:bodyPr>
          <a:lstStyle/>
          <a:p>
            <a:pPr algn="ctr">
              <a:lnSpc>
                <a:spcPts val="3499"/>
              </a:lnSpc>
            </a:pPr>
            <a:r>
              <a:rPr lang="en-US" sz="2499">
                <a:solidFill>
                  <a:srgbClr val="1C2120"/>
                </a:solidFill>
                <a:latin typeface="Public Sans"/>
                <a:ea typeface="Public Sans"/>
                <a:cs typeface="Public Sans"/>
                <a:sym typeface="Public Sans"/>
              </a:rPr>
              <a:t>bladeRF</a:t>
            </a:r>
          </a:p>
          <a:p>
            <a:pPr algn="ctr">
              <a:lnSpc>
                <a:spcPts val="3499"/>
              </a:lnSpc>
              <a:spcBef>
                <a:spcPct val="0"/>
              </a:spcBef>
            </a:pPr>
            <a:r>
              <a:rPr lang="en-US" sz="2499">
                <a:solidFill>
                  <a:srgbClr val="1C2120"/>
                </a:solidFill>
                <a:latin typeface="Public Sans"/>
                <a:ea typeface="Public Sans"/>
                <a:cs typeface="Public Sans"/>
                <a:sym typeface="Public Sans"/>
              </a:rPr>
              <a:t>Reception</a:t>
            </a:r>
          </a:p>
        </p:txBody>
      </p:sp>
      <p:sp>
        <p:nvSpPr>
          <p:cNvPr name="TextBox 23" id="23"/>
          <p:cNvSpPr txBox="true"/>
          <p:nvPr/>
        </p:nvSpPr>
        <p:spPr>
          <a:xfrm rot="0">
            <a:off x="9881995" y="6856350"/>
            <a:ext cx="2059623" cy="869950"/>
          </a:xfrm>
          <a:prstGeom prst="rect">
            <a:avLst/>
          </a:prstGeom>
        </p:spPr>
        <p:txBody>
          <a:bodyPr anchor="t" rtlCol="false" tIns="0" lIns="0" bIns="0" rIns="0">
            <a:spAutoFit/>
          </a:bodyPr>
          <a:lstStyle/>
          <a:p>
            <a:pPr algn="ctr">
              <a:lnSpc>
                <a:spcPts val="3499"/>
              </a:lnSpc>
            </a:pPr>
            <a:r>
              <a:rPr lang="en-US" sz="2499">
                <a:solidFill>
                  <a:srgbClr val="1C2120"/>
                </a:solidFill>
                <a:latin typeface="Public Sans"/>
                <a:ea typeface="Public Sans"/>
                <a:cs typeface="Public Sans"/>
                <a:sym typeface="Public Sans"/>
              </a:rPr>
              <a:t>Recovery &amp;</a:t>
            </a:r>
          </a:p>
          <a:p>
            <a:pPr algn="ctr">
              <a:lnSpc>
                <a:spcPts val="3499"/>
              </a:lnSpc>
              <a:spcBef>
                <a:spcPct val="0"/>
              </a:spcBef>
            </a:pPr>
            <a:r>
              <a:rPr lang="en-US" sz="2499">
                <a:solidFill>
                  <a:srgbClr val="1C2120"/>
                </a:solidFill>
                <a:latin typeface="Public Sans"/>
                <a:ea typeface="Public Sans"/>
                <a:cs typeface="Public Sans"/>
                <a:sym typeface="Public Sans"/>
              </a:rPr>
              <a:t>Demodulation</a:t>
            </a:r>
          </a:p>
        </p:txBody>
      </p:sp>
      <p:sp>
        <p:nvSpPr>
          <p:cNvPr name="TextBox 24" id="24"/>
          <p:cNvSpPr txBox="true"/>
          <p:nvPr/>
        </p:nvSpPr>
        <p:spPr>
          <a:xfrm rot="0">
            <a:off x="6277260" y="6651747"/>
            <a:ext cx="2199799" cy="1308100"/>
          </a:xfrm>
          <a:prstGeom prst="rect">
            <a:avLst/>
          </a:prstGeom>
        </p:spPr>
        <p:txBody>
          <a:bodyPr anchor="t" rtlCol="false" tIns="0" lIns="0" bIns="0" rIns="0">
            <a:spAutoFit/>
          </a:bodyPr>
          <a:lstStyle/>
          <a:p>
            <a:pPr algn="ctr">
              <a:lnSpc>
                <a:spcPts val="3499"/>
              </a:lnSpc>
            </a:pPr>
            <a:r>
              <a:rPr lang="en-US" sz="2499">
                <a:solidFill>
                  <a:srgbClr val="1C2120"/>
                </a:solidFill>
                <a:latin typeface="Public Sans"/>
                <a:ea typeface="Public Sans"/>
                <a:cs typeface="Public Sans"/>
                <a:sym typeface="Public Sans"/>
              </a:rPr>
              <a:t>CRC Validation</a:t>
            </a:r>
          </a:p>
          <a:p>
            <a:pPr algn="ctr">
              <a:lnSpc>
                <a:spcPts val="3499"/>
              </a:lnSpc>
            </a:pPr>
            <a:r>
              <a:rPr lang="en-US" sz="2499">
                <a:solidFill>
                  <a:srgbClr val="1C2120"/>
                </a:solidFill>
                <a:latin typeface="Public Sans"/>
                <a:ea typeface="Public Sans"/>
                <a:cs typeface="Public Sans"/>
                <a:sym typeface="Public Sans"/>
              </a:rPr>
              <a:t>&amp; Payload </a:t>
            </a:r>
          </a:p>
          <a:p>
            <a:pPr algn="ctr">
              <a:lnSpc>
                <a:spcPts val="3499"/>
              </a:lnSpc>
              <a:spcBef>
                <a:spcPct val="0"/>
              </a:spcBef>
            </a:pPr>
            <a:r>
              <a:rPr lang="en-US" sz="2499">
                <a:solidFill>
                  <a:srgbClr val="1C2120"/>
                </a:solidFill>
                <a:latin typeface="Public Sans"/>
                <a:ea typeface="Public Sans"/>
                <a:cs typeface="Public Sans"/>
                <a:sym typeface="Public Sans"/>
              </a:rPr>
              <a:t>extraction</a:t>
            </a:r>
          </a:p>
        </p:txBody>
      </p:sp>
      <p:sp>
        <p:nvSpPr>
          <p:cNvPr name="TextBox 25" id="25"/>
          <p:cNvSpPr txBox="true"/>
          <p:nvPr/>
        </p:nvSpPr>
        <p:spPr>
          <a:xfrm rot="0">
            <a:off x="3524536" y="7075425"/>
            <a:ext cx="635952" cy="431800"/>
          </a:xfrm>
          <a:prstGeom prst="rect">
            <a:avLst/>
          </a:prstGeom>
        </p:spPr>
        <p:txBody>
          <a:bodyPr anchor="t" rtlCol="false" tIns="0" lIns="0" bIns="0" rIns="0">
            <a:spAutoFit/>
          </a:bodyPr>
          <a:lstStyle/>
          <a:p>
            <a:pPr algn="ctr">
              <a:lnSpc>
                <a:spcPts val="3499"/>
              </a:lnSpc>
              <a:spcBef>
                <a:spcPct val="0"/>
              </a:spcBef>
            </a:pPr>
            <a:r>
              <a:rPr lang="en-US" sz="2499">
                <a:solidFill>
                  <a:srgbClr val="1C2120"/>
                </a:solidFill>
                <a:latin typeface="Public Sans"/>
                <a:ea typeface="Public Sans"/>
                <a:cs typeface="Public Sans"/>
                <a:sym typeface="Public Sans"/>
              </a:rPr>
              <a:t>Text</a:t>
            </a:r>
          </a:p>
        </p:txBody>
      </p:sp>
      <p:sp>
        <p:nvSpPr>
          <p:cNvPr name="TextBox 26" id="26"/>
          <p:cNvSpPr txBox="true"/>
          <p:nvPr/>
        </p:nvSpPr>
        <p:spPr>
          <a:xfrm rot="0">
            <a:off x="4343090" y="5667252"/>
            <a:ext cx="2587149" cy="431800"/>
          </a:xfrm>
          <a:prstGeom prst="rect">
            <a:avLst/>
          </a:prstGeom>
        </p:spPr>
        <p:txBody>
          <a:bodyPr anchor="t" rtlCol="false" tIns="0" lIns="0" bIns="0" rIns="0">
            <a:spAutoFit/>
          </a:bodyPr>
          <a:lstStyle/>
          <a:p>
            <a:pPr algn="ctr">
              <a:lnSpc>
                <a:spcPts val="3499"/>
              </a:lnSpc>
              <a:spcBef>
                <a:spcPct val="0"/>
              </a:spcBef>
            </a:pPr>
            <a:r>
              <a:rPr lang="en-US" sz="2499">
                <a:solidFill>
                  <a:srgbClr val="1C2120"/>
                </a:solidFill>
                <a:latin typeface="Public Sans"/>
                <a:ea typeface="Public Sans"/>
                <a:cs typeface="Public Sans"/>
                <a:sym typeface="Public Sans"/>
              </a:rPr>
              <a:t>Acknowledgment</a:t>
            </a:r>
          </a:p>
        </p:txBody>
      </p:sp>
      <p:sp>
        <p:nvSpPr>
          <p:cNvPr name="AutoShape 27" id="27"/>
          <p:cNvSpPr/>
          <p:nvPr/>
        </p:nvSpPr>
        <p:spPr>
          <a:xfrm flipV="true">
            <a:off x="7378126" y="5206551"/>
            <a:ext cx="0" cy="1473403"/>
          </a:xfrm>
          <a:prstGeom prst="line">
            <a:avLst/>
          </a:prstGeom>
          <a:ln cap="flat" w="38100">
            <a:solidFill>
              <a:srgbClr val="000000"/>
            </a:solidFill>
            <a:prstDash val="sysDot"/>
            <a:headEnd type="none" len="sm" w="sm"/>
            <a:tailEnd type="arrow" len="sm" w="med"/>
          </a:ln>
        </p:spPr>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559425" y="-28575"/>
            <a:ext cx="11169151" cy="2375065"/>
          </a:xfrm>
          <a:prstGeom prst="rect">
            <a:avLst/>
          </a:prstGeom>
        </p:spPr>
        <p:txBody>
          <a:bodyPr anchor="t" rtlCol="false" tIns="0" lIns="0" bIns="0" rIns="0">
            <a:spAutoFit/>
          </a:bodyPr>
          <a:lstStyle/>
          <a:p>
            <a:pPr algn="ctr">
              <a:lnSpc>
                <a:spcPts val="9049"/>
              </a:lnSpc>
            </a:pPr>
            <a:r>
              <a:rPr lang="en-US" sz="7938" b="true">
                <a:solidFill>
                  <a:srgbClr val="1C2120"/>
                </a:solidFill>
                <a:latin typeface="Poppins Bold"/>
                <a:ea typeface="Poppins Bold"/>
                <a:cs typeface="Poppins Bold"/>
                <a:sym typeface="Poppins Bold"/>
              </a:rPr>
              <a:t>Structure of a Packet</a:t>
            </a:r>
          </a:p>
          <a:p>
            <a:pPr algn="ctr">
              <a:lnSpc>
                <a:spcPts val="9049"/>
              </a:lnSpc>
            </a:pPr>
            <a:r>
              <a:rPr lang="en-US" b="true" sz="7938">
                <a:solidFill>
                  <a:srgbClr val="1C2120"/>
                </a:solidFill>
                <a:latin typeface="Poppins Bold"/>
                <a:ea typeface="Poppins Bold"/>
                <a:cs typeface="Poppins Bold"/>
                <a:sym typeface="Poppins Bold"/>
              </a:rPr>
              <a:t>(PAYLOAD)</a:t>
            </a:r>
          </a:p>
        </p:txBody>
      </p:sp>
      <p:grpSp>
        <p:nvGrpSpPr>
          <p:cNvPr name="Group 3" id="3"/>
          <p:cNvGrpSpPr/>
          <p:nvPr/>
        </p:nvGrpSpPr>
        <p:grpSpPr>
          <a:xfrm rot="0">
            <a:off x="1437713" y="2768600"/>
            <a:ext cx="15821587" cy="2374900"/>
            <a:chOff x="0" y="0"/>
            <a:chExt cx="4167002" cy="625488"/>
          </a:xfrm>
        </p:grpSpPr>
        <p:sp>
          <p:nvSpPr>
            <p:cNvPr name="Freeform 4" id="4"/>
            <p:cNvSpPr/>
            <p:nvPr/>
          </p:nvSpPr>
          <p:spPr>
            <a:xfrm flipH="false" flipV="false" rot="0">
              <a:off x="0" y="0"/>
              <a:ext cx="4167002" cy="625488"/>
            </a:xfrm>
            <a:custGeom>
              <a:avLst/>
              <a:gdLst/>
              <a:ahLst/>
              <a:cxnLst/>
              <a:rect r="r" b="b" t="t" l="l"/>
              <a:pathLst>
                <a:path h="625488" w="4167002">
                  <a:moveTo>
                    <a:pt x="0" y="0"/>
                  </a:moveTo>
                  <a:lnTo>
                    <a:pt x="4167002" y="0"/>
                  </a:lnTo>
                  <a:lnTo>
                    <a:pt x="4167002" y="625488"/>
                  </a:lnTo>
                  <a:lnTo>
                    <a:pt x="0" y="625488"/>
                  </a:lnTo>
                  <a:close/>
                </a:path>
              </a:pathLst>
            </a:custGeom>
            <a:solidFill>
              <a:srgbClr val="FFFFFF"/>
            </a:solidFill>
            <a:ln w="38100" cap="sq">
              <a:solidFill>
                <a:srgbClr val="000000"/>
              </a:solidFill>
              <a:prstDash val="solid"/>
              <a:miter/>
            </a:ln>
          </p:spPr>
        </p:sp>
        <p:sp>
          <p:nvSpPr>
            <p:cNvPr name="TextBox 5" id="5"/>
            <p:cNvSpPr txBox="true"/>
            <p:nvPr/>
          </p:nvSpPr>
          <p:spPr>
            <a:xfrm>
              <a:off x="0" y="-57150"/>
              <a:ext cx="4167002" cy="682638"/>
            </a:xfrm>
            <a:prstGeom prst="rect">
              <a:avLst/>
            </a:prstGeom>
          </p:spPr>
          <p:txBody>
            <a:bodyPr anchor="ctr" rtlCol="false" tIns="50800" lIns="50800" bIns="50800" rIns="50800"/>
            <a:lstStyle/>
            <a:p>
              <a:pPr algn="ctr">
                <a:lnSpc>
                  <a:spcPts val="3499"/>
                </a:lnSpc>
              </a:pPr>
            </a:p>
          </p:txBody>
        </p:sp>
      </p:grpSp>
      <p:sp>
        <p:nvSpPr>
          <p:cNvPr name="AutoShape 6" id="6"/>
          <p:cNvSpPr/>
          <p:nvPr/>
        </p:nvSpPr>
        <p:spPr>
          <a:xfrm flipH="true">
            <a:off x="5231893" y="2768600"/>
            <a:ext cx="0" cy="2374900"/>
          </a:xfrm>
          <a:prstGeom prst="line">
            <a:avLst/>
          </a:prstGeom>
          <a:ln cap="flat" w="38100">
            <a:solidFill>
              <a:srgbClr val="000000"/>
            </a:solidFill>
            <a:prstDash val="solid"/>
            <a:headEnd type="none" len="sm" w="sm"/>
            <a:tailEnd type="none" len="sm" w="sm"/>
          </a:ln>
        </p:spPr>
      </p:sp>
      <p:sp>
        <p:nvSpPr>
          <p:cNvPr name="AutoShape 7" id="7"/>
          <p:cNvSpPr/>
          <p:nvPr/>
        </p:nvSpPr>
        <p:spPr>
          <a:xfrm>
            <a:off x="8009976" y="2768600"/>
            <a:ext cx="0" cy="2374900"/>
          </a:xfrm>
          <a:prstGeom prst="line">
            <a:avLst/>
          </a:prstGeom>
          <a:ln cap="flat" w="38100">
            <a:solidFill>
              <a:srgbClr val="000000"/>
            </a:solidFill>
            <a:prstDash val="solid"/>
            <a:headEnd type="none" len="sm" w="sm"/>
            <a:tailEnd type="none" len="sm" w="sm"/>
          </a:ln>
        </p:spPr>
      </p:sp>
      <p:sp>
        <p:nvSpPr>
          <p:cNvPr name="AutoShape 8" id="8"/>
          <p:cNvSpPr/>
          <p:nvPr/>
        </p:nvSpPr>
        <p:spPr>
          <a:xfrm>
            <a:off x="10824137" y="2768600"/>
            <a:ext cx="0" cy="2374900"/>
          </a:xfrm>
          <a:prstGeom prst="line">
            <a:avLst/>
          </a:prstGeom>
          <a:ln cap="flat" w="38100">
            <a:solidFill>
              <a:srgbClr val="000000"/>
            </a:solidFill>
            <a:prstDash val="solid"/>
            <a:headEnd type="none" len="sm" w="sm"/>
            <a:tailEnd type="none" len="sm" w="sm"/>
          </a:ln>
        </p:spPr>
      </p:sp>
      <p:sp>
        <p:nvSpPr>
          <p:cNvPr name="AutoShape 9" id="9"/>
          <p:cNvSpPr/>
          <p:nvPr/>
        </p:nvSpPr>
        <p:spPr>
          <a:xfrm>
            <a:off x="12580229" y="2768600"/>
            <a:ext cx="0" cy="2374900"/>
          </a:xfrm>
          <a:prstGeom prst="line">
            <a:avLst/>
          </a:prstGeom>
          <a:ln cap="flat" w="38100">
            <a:solidFill>
              <a:srgbClr val="000000"/>
            </a:solidFill>
            <a:prstDash val="solid"/>
            <a:headEnd type="none" len="sm" w="sm"/>
            <a:tailEnd type="none" len="sm" w="sm"/>
          </a:ln>
        </p:spPr>
      </p:sp>
      <p:sp>
        <p:nvSpPr>
          <p:cNvPr name="TextBox 10" id="10"/>
          <p:cNvSpPr txBox="true"/>
          <p:nvPr/>
        </p:nvSpPr>
        <p:spPr>
          <a:xfrm rot="0">
            <a:off x="1654157" y="3629977"/>
            <a:ext cx="3403282" cy="566421"/>
          </a:xfrm>
          <a:prstGeom prst="rect">
            <a:avLst/>
          </a:prstGeom>
        </p:spPr>
        <p:txBody>
          <a:bodyPr anchor="t" rtlCol="false" tIns="0" lIns="0" bIns="0" rIns="0">
            <a:spAutoFit/>
          </a:bodyPr>
          <a:lstStyle/>
          <a:p>
            <a:pPr algn="ctr">
              <a:lnSpc>
                <a:spcPts val="4479"/>
              </a:lnSpc>
              <a:spcBef>
                <a:spcPct val="0"/>
              </a:spcBef>
            </a:pPr>
            <a:r>
              <a:rPr lang="en-US" sz="3199">
                <a:solidFill>
                  <a:srgbClr val="1C2120"/>
                </a:solidFill>
                <a:latin typeface="Poppins"/>
                <a:ea typeface="Poppins"/>
                <a:cs typeface="Poppins"/>
                <a:sym typeface="Poppins"/>
              </a:rPr>
              <a:t>PREAMBLE (128 B)</a:t>
            </a:r>
          </a:p>
        </p:txBody>
      </p:sp>
      <p:sp>
        <p:nvSpPr>
          <p:cNvPr name="TextBox 11" id="11"/>
          <p:cNvSpPr txBox="true"/>
          <p:nvPr/>
        </p:nvSpPr>
        <p:spPr>
          <a:xfrm rot="0">
            <a:off x="5297118" y="3348990"/>
            <a:ext cx="2647633" cy="1128396"/>
          </a:xfrm>
          <a:prstGeom prst="rect">
            <a:avLst/>
          </a:prstGeom>
        </p:spPr>
        <p:txBody>
          <a:bodyPr anchor="t" rtlCol="false" tIns="0" lIns="0" bIns="0" rIns="0">
            <a:spAutoFit/>
          </a:bodyPr>
          <a:lstStyle/>
          <a:p>
            <a:pPr algn="ctr">
              <a:lnSpc>
                <a:spcPts val="4479"/>
              </a:lnSpc>
            </a:pPr>
            <a:r>
              <a:rPr lang="en-US" sz="3199">
                <a:solidFill>
                  <a:srgbClr val="1C2120"/>
                </a:solidFill>
                <a:latin typeface="Poppins"/>
                <a:ea typeface="Poppins"/>
                <a:cs typeface="Poppins"/>
                <a:sym typeface="Poppins"/>
              </a:rPr>
              <a:t>DESTINATION </a:t>
            </a:r>
          </a:p>
          <a:p>
            <a:pPr algn="ctr">
              <a:lnSpc>
                <a:spcPts val="4479"/>
              </a:lnSpc>
              <a:spcBef>
                <a:spcPct val="0"/>
              </a:spcBef>
            </a:pPr>
            <a:r>
              <a:rPr lang="en-US" sz="3199">
                <a:solidFill>
                  <a:srgbClr val="1C2120"/>
                </a:solidFill>
                <a:latin typeface="Poppins"/>
                <a:ea typeface="Poppins"/>
                <a:cs typeface="Poppins"/>
                <a:sym typeface="Poppins"/>
              </a:rPr>
              <a:t>ADDRESS (1B)</a:t>
            </a:r>
          </a:p>
        </p:txBody>
      </p:sp>
      <p:sp>
        <p:nvSpPr>
          <p:cNvPr name="TextBox 12" id="12"/>
          <p:cNvSpPr txBox="true"/>
          <p:nvPr/>
        </p:nvSpPr>
        <p:spPr>
          <a:xfrm rot="0">
            <a:off x="8181426" y="3348990"/>
            <a:ext cx="2471261" cy="1128396"/>
          </a:xfrm>
          <a:prstGeom prst="rect">
            <a:avLst/>
          </a:prstGeom>
        </p:spPr>
        <p:txBody>
          <a:bodyPr anchor="t" rtlCol="false" tIns="0" lIns="0" bIns="0" rIns="0">
            <a:spAutoFit/>
          </a:bodyPr>
          <a:lstStyle/>
          <a:p>
            <a:pPr algn="ctr">
              <a:lnSpc>
                <a:spcPts val="4479"/>
              </a:lnSpc>
            </a:pPr>
            <a:r>
              <a:rPr lang="en-US" sz="3199">
                <a:solidFill>
                  <a:srgbClr val="1C2120"/>
                </a:solidFill>
                <a:latin typeface="Poppins"/>
                <a:ea typeface="Poppins"/>
                <a:cs typeface="Poppins"/>
                <a:sym typeface="Poppins"/>
              </a:rPr>
              <a:t>SEQUENCE</a:t>
            </a:r>
          </a:p>
          <a:p>
            <a:pPr algn="ctr">
              <a:lnSpc>
                <a:spcPts val="4479"/>
              </a:lnSpc>
              <a:spcBef>
                <a:spcPct val="0"/>
              </a:spcBef>
            </a:pPr>
            <a:r>
              <a:rPr lang="en-US" sz="3199">
                <a:solidFill>
                  <a:srgbClr val="1C2120"/>
                </a:solidFill>
                <a:latin typeface="Poppins"/>
                <a:ea typeface="Poppins"/>
                <a:cs typeface="Poppins"/>
                <a:sym typeface="Poppins"/>
              </a:rPr>
              <a:t>NUMBER (1B)</a:t>
            </a:r>
          </a:p>
        </p:txBody>
      </p:sp>
      <p:sp>
        <p:nvSpPr>
          <p:cNvPr name="TextBox 13" id="13"/>
          <p:cNvSpPr txBox="true"/>
          <p:nvPr/>
        </p:nvSpPr>
        <p:spPr>
          <a:xfrm rot="0">
            <a:off x="10995587" y="3348990"/>
            <a:ext cx="1413193" cy="1128396"/>
          </a:xfrm>
          <a:prstGeom prst="rect">
            <a:avLst/>
          </a:prstGeom>
        </p:spPr>
        <p:txBody>
          <a:bodyPr anchor="t" rtlCol="false" tIns="0" lIns="0" bIns="0" rIns="0">
            <a:spAutoFit/>
          </a:bodyPr>
          <a:lstStyle/>
          <a:p>
            <a:pPr algn="ctr">
              <a:lnSpc>
                <a:spcPts val="4479"/>
              </a:lnSpc>
            </a:pPr>
            <a:r>
              <a:rPr lang="en-US" sz="3199">
                <a:solidFill>
                  <a:srgbClr val="1C2120"/>
                </a:solidFill>
                <a:latin typeface="Poppins"/>
                <a:ea typeface="Poppins"/>
                <a:cs typeface="Poppins"/>
                <a:sym typeface="Poppins"/>
              </a:rPr>
              <a:t>NONCE</a:t>
            </a:r>
          </a:p>
          <a:p>
            <a:pPr algn="ctr">
              <a:lnSpc>
                <a:spcPts val="4479"/>
              </a:lnSpc>
              <a:spcBef>
                <a:spcPct val="0"/>
              </a:spcBef>
            </a:pPr>
            <a:r>
              <a:rPr lang="en-US" sz="3199">
                <a:solidFill>
                  <a:srgbClr val="1C2120"/>
                </a:solidFill>
                <a:latin typeface="Poppins"/>
                <a:ea typeface="Poppins"/>
                <a:cs typeface="Poppins"/>
                <a:sym typeface="Poppins"/>
              </a:rPr>
              <a:t>(8B)</a:t>
            </a:r>
          </a:p>
        </p:txBody>
      </p:sp>
      <p:sp>
        <p:nvSpPr>
          <p:cNvPr name="TextBox 14" id="14"/>
          <p:cNvSpPr txBox="true"/>
          <p:nvPr/>
        </p:nvSpPr>
        <p:spPr>
          <a:xfrm rot="0">
            <a:off x="12646904" y="3348990"/>
            <a:ext cx="2100262" cy="1128396"/>
          </a:xfrm>
          <a:prstGeom prst="rect">
            <a:avLst/>
          </a:prstGeom>
        </p:spPr>
        <p:txBody>
          <a:bodyPr anchor="t" rtlCol="false" tIns="0" lIns="0" bIns="0" rIns="0">
            <a:spAutoFit/>
          </a:bodyPr>
          <a:lstStyle/>
          <a:p>
            <a:pPr algn="ctr">
              <a:lnSpc>
                <a:spcPts val="4479"/>
              </a:lnSpc>
            </a:pPr>
            <a:r>
              <a:rPr lang="en-US" sz="3199">
                <a:solidFill>
                  <a:srgbClr val="1C2120"/>
                </a:solidFill>
                <a:latin typeface="Poppins"/>
                <a:ea typeface="Poppins"/>
                <a:cs typeface="Poppins"/>
                <a:sym typeface="Poppins"/>
              </a:rPr>
              <a:t>CIPHER</a:t>
            </a:r>
          </a:p>
          <a:p>
            <a:pPr algn="ctr">
              <a:lnSpc>
                <a:spcPts val="4479"/>
              </a:lnSpc>
              <a:spcBef>
                <a:spcPct val="0"/>
              </a:spcBef>
            </a:pPr>
            <a:r>
              <a:rPr lang="en-US" sz="3199">
                <a:solidFill>
                  <a:srgbClr val="1C2120"/>
                </a:solidFill>
                <a:latin typeface="Poppins"/>
                <a:ea typeface="Poppins"/>
                <a:cs typeface="Poppins"/>
                <a:sym typeface="Poppins"/>
              </a:rPr>
              <a:t>TEXT (32B)</a:t>
            </a:r>
          </a:p>
        </p:txBody>
      </p:sp>
      <p:sp>
        <p:nvSpPr>
          <p:cNvPr name="TextBox 15" id="15"/>
          <p:cNvSpPr txBox="true"/>
          <p:nvPr/>
        </p:nvSpPr>
        <p:spPr>
          <a:xfrm rot="0">
            <a:off x="15009001" y="3348990"/>
            <a:ext cx="1571943" cy="1128396"/>
          </a:xfrm>
          <a:prstGeom prst="rect">
            <a:avLst/>
          </a:prstGeom>
        </p:spPr>
        <p:txBody>
          <a:bodyPr anchor="t" rtlCol="false" tIns="0" lIns="0" bIns="0" rIns="0">
            <a:spAutoFit/>
          </a:bodyPr>
          <a:lstStyle/>
          <a:p>
            <a:pPr algn="ctr">
              <a:lnSpc>
                <a:spcPts val="4479"/>
              </a:lnSpc>
            </a:pPr>
            <a:r>
              <a:rPr lang="en-US" sz="3199">
                <a:solidFill>
                  <a:srgbClr val="1C2120"/>
                </a:solidFill>
                <a:latin typeface="Poppins"/>
                <a:ea typeface="Poppins"/>
                <a:cs typeface="Poppins"/>
                <a:sym typeface="Poppins"/>
              </a:rPr>
              <a:t>CRC-32</a:t>
            </a:r>
          </a:p>
          <a:p>
            <a:pPr algn="ctr">
              <a:lnSpc>
                <a:spcPts val="4479"/>
              </a:lnSpc>
              <a:spcBef>
                <a:spcPct val="0"/>
              </a:spcBef>
            </a:pPr>
            <a:r>
              <a:rPr lang="en-US" sz="3199">
                <a:solidFill>
                  <a:srgbClr val="1C2120"/>
                </a:solidFill>
                <a:latin typeface="Poppins"/>
                <a:ea typeface="Poppins"/>
                <a:cs typeface="Poppins"/>
                <a:sym typeface="Poppins"/>
              </a:rPr>
              <a:t>(4B)</a:t>
            </a:r>
          </a:p>
        </p:txBody>
      </p:sp>
      <p:sp>
        <p:nvSpPr>
          <p:cNvPr name="AutoShape 16" id="16"/>
          <p:cNvSpPr/>
          <p:nvPr/>
        </p:nvSpPr>
        <p:spPr>
          <a:xfrm>
            <a:off x="14807785" y="2768600"/>
            <a:ext cx="0" cy="2374900"/>
          </a:xfrm>
          <a:prstGeom prst="line">
            <a:avLst/>
          </a:prstGeom>
          <a:ln cap="flat" w="38100">
            <a:solidFill>
              <a:srgbClr val="000000"/>
            </a:solidFill>
            <a:prstDash val="solid"/>
            <a:headEnd type="none" len="sm" w="sm"/>
            <a:tailEnd type="none" len="sm" w="sm"/>
          </a:ln>
        </p:spPr>
      </p:sp>
      <p:sp>
        <p:nvSpPr>
          <p:cNvPr name="TextBox 17" id="17"/>
          <p:cNvSpPr txBox="true"/>
          <p:nvPr/>
        </p:nvSpPr>
        <p:spPr>
          <a:xfrm rot="0">
            <a:off x="245738" y="5591651"/>
            <a:ext cx="18042262" cy="3937000"/>
          </a:xfrm>
          <a:prstGeom prst="rect">
            <a:avLst/>
          </a:prstGeom>
        </p:spPr>
        <p:txBody>
          <a:bodyPr anchor="t" rtlCol="false" tIns="0" lIns="0" bIns="0" rIns="0">
            <a:spAutoFit/>
          </a:bodyPr>
          <a:lstStyle/>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Preamble:  </a:t>
            </a:r>
            <a:r>
              <a:rPr lang="en-US" sz="2499">
                <a:solidFill>
                  <a:srgbClr val="1C2120"/>
                </a:solidFill>
                <a:latin typeface="Public Sans"/>
                <a:ea typeface="Public Sans"/>
                <a:cs typeface="Public Sans"/>
                <a:sym typeface="Public Sans"/>
              </a:rPr>
              <a:t>Helps the receiver detect the start of a new packet, allows the SDR receiver to synchronize timing and carrier frequency before reading actual data</a:t>
            </a:r>
          </a:p>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Destination Address: </a:t>
            </a:r>
            <a:r>
              <a:rPr lang="en-US" sz="2499">
                <a:solidFill>
                  <a:srgbClr val="1C2120"/>
                </a:solidFill>
                <a:latin typeface="Public Sans"/>
                <a:ea typeface="Public Sans"/>
                <a:cs typeface="Public Sans"/>
                <a:sym typeface="Public Sans"/>
              </a:rPr>
              <a:t>Indicates which specific device the packet is meant for and enables multi-node communication </a:t>
            </a:r>
          </a:p>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Sequence Number: </a:t>
            </a:r>
            <a:r>
              <a:rPr lang="en-US" sz="2499">
                <a:solidFill>
                  <a:srgbClr val="1C2120"/>
                </a:solidFill>
                <a:latin typeface="Public Sans"/>
                <a:ea typeface="Public Sans"/>
                <a:cs typeface="Public Sans"/>
                <a:sym typeface="Public Sans"/>
              </a:rPr>
              <a:t>Provides a unique ID for each packet, and helps with tracking the acknowledgement part of the digital communication system.</a:t>
            </a:r>
          </a:p>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Nonce: </a:t>
            </a:r>
            <a:r>
              <a:rPr lang="en-US" sz="2499">
                <a:solidFill>
                  <a:srgbClr val="1C2120"/>
                </a:solidFill>
                <a:latin typeface="Public Sans"/>
                <a:ea typeface="Public Sans"/>
                <a:cs typeface="Public Sans"/>
                <a:sym typeface="Public Sans"/>
              </a:rPr>
              <a:t>“Number used once”, for AES encryption and prevents replay attacks and ensures freshness of communication</a:t>
            </a:r>
          </a:p>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Cipher Text:</a:t>
            </a:r>
            <a:r>
              <a:rPr lang="en-US" sz="2499">
                <a:solidFill>
                  <a:srgbClr val="1C2120"/>
                </a:solidFill>
                <a:latin typeface="Public Sans"/>
                <a:ea typeface="Public Sans"/>
                <a:cs typeface="Public Sans"/>
                <a:sym typeface="Public Sans"/>
              </a:rPr>
              <a:t> Contains the actual encrypted message from the user</a:t>
            </a:r>
          </a:p>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CRC-32:</a:t>
            </a:r>
            <a:r>
              <a:rPr lang="en-US" sz="2499">
                <a:solidFill>
                  <a:srgbClr val="1C2120"/>
                </a:solidFill>
                <a:latin typeface="Public Sans"/>
                <a:ea typeface="Public Sans"/>
                <a:cs typeface="Public Sans"/>
                <a:sym typeface="Public Sans"/>
              </a:rPr>
              <a:t> Cyclic Redundancy Check value used to detect errors in incoming packets, computed over sequence number, nonce and the cipher text.</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559425" y="-28575"/>
            <a:ext cx="11169151" cy="2375065"/>
          </a:xfrm>
          <a:prstGeom prst="rect">
            <a:avLst/>
          </a:prstGeom>
        </p:spPr>
        <p:txBody>
          <a:bodyPr anchor="t" rtlCol="false" tIns="0" lIns="0" bIns="0" rIns="0">
            <a:spAutoFit/>
          </a:bodyPr>
          <a:lstStyle/>
          <a:p>
            <a:pPr algn="ctr">
              <a:lnSpc>
                <a:spcPts val="9049"/>
              </a:lnSpc>
            </a:pPr>
            <a:r>
              <a:rPr lang="en-US" sz="7938" b="true">
                <a:solidFill>
                  <a:srgbClr val="1C2120"/>
                </a:solidFill>
                <a:latin typeface="Poppins Bold"/>
                <a:ea typeface="Poppins Bold"/>
                <a:cs typeface="Poppins Bold"/>
                <a:sym typeface="Poppins Bold"/>
              </a:rPr>
              <a:t>Structure of a Packet</a:t>
            </a:r>
          </a:p>
          <a:p>
            <a:pPr algn="ctr">
              <a:lnSpc>
                <a:spcPts val="9049"/>
              </a:lnSpc>
            </a:pPr>
            <a:r>
              <a:rPr lang="en-US" b="true" sz="7938">
                <a:solidFill>
                  <a:srgbClr val="1C2120"/>
                </a:solidFill>
                <a:latin typeface="Poppins Bold"/>
                <a:ea typeface="Poppins Bold"/>
                <a:cs typeface="Poppins Bold"/>
                <a:sym typeface="Poppins Bold"/>
              </a:rPr>
              <a:t>(ACK)</a:t>
            </a:r>
          </a:p>
        </p:txBody>
      </p:sp>
      <p:grpSp>
        <p:nvGrpSpPr>
          <p:cNvPr name="Group 3" id="3"/>
          <p:cNvGrpSpPr/>
          <p:nvPr/>
        </p:nvGrpSpPr>
        <p:grpSpPr>
          <a:xfrm rot="0">
            <a:off x="1437713" y="2768600"/>
            <a:ext cx="15821587" cy="2374900"/>
            <a:chOff x="0" y="0"/>
            <a:chExt cx="4167002" cy="625488"/>
          </a:xfrm>
        </p:grpSpPr>
        <p:sp>
          <p:nvSpPr>
            <p:cNvPr name="Freeform 4" id="4"/>
            <p:cNvSpPr/>
            <p:nvPr/>
          </p:nvSpPr>
          <p:spPr>
            <a:xfrm flipH="false" flipV="false" rot="0">
              <a:off x="0" y="0"/>
              <a:ext cx="4167002" cy="625488"/>
            </a:xfrm>
            <a:custGeom>
              <a:avLst/>
              <a:gdLst/>
              <a:ahLst/>
              <a:cxnLst/>
              <a:rect r="r" b="b" t="t" l="l"/>
              <a:pathLst>
                <a:path h="625488" w="4167002">
                  <a:moveTo>
                    <a:pt x="0" y="0"/>
                  </a:moveTo>
                  <a:lnTo>
                    <a:pt x="4167002" y="0"/>
                  </a:lnTo>
                  <a:lnTo>
                    <a:pt x="4167002" y="625488"/>
                  </a:lnTo>
                  <a:lnTo>
                    <a:pt x="0" y="625488"/>
                  </a:lnTo>
                  <a:close/>
                </a:path>
              </a:pathLst>
            </a:custGeom>
            <a:solidFill>
              <a:srgbClr val="FFFFFF"/>
            </a:solidFill>
            <a:ln w="38100" cap="sq">
              <a:solidFill>
                <a:srgbClr val="000000"/>
              </a:solidFill>
              <a:prstDash val="solid"/>
              <a:miter/>
            </a:ln>
          </p:spPr>
        </p:sp>
        <p:sp>
          <p:nvSpPr>
            <p:cNvPr name="TextBox 5" id="5"/>
            <p:cNvSpPr txBox="true"/>
            <p:nvPr/>
          </p:nvSpPr>
          <p:spPr>
            <a:xfrm>
              <a:off x="0" y="-57150"/>
              <a:ext cx="4167002" cy="682638"/>
            </a:xfrm>
            <a:prstGeom prst="rect">
              <a:avLst/>
            </a:prstGeom>
          </p:spPr>
          <p:txBody>
            <a:bodyPr anchor="ctr" rtlCol="false" tIns="50800" lIns="50800" bIns="50800" rIns="50800"/>
            <a:lstStyle/>
            <a:p>
              <a:pPr algn="ctr">
                <a:lnSpc>
                  <a:spcPts val="3499"/>
                </a:lnSpc>
              </a:pPr>
            </a:p>
          </p:txBody>
        </p:sp>
      </p:grpSp>
      <p:sp>
        <p:nvSpPr>
          <p:cNvPr name="AutoShape 6" id="6"/>
          <p:cNvSpPr/>
          <p:nvPr/>
        </p:nvSpPr>
        <p:spPr>
          <a:xfrm flipH="true">
            <a:off x="5231893" y="2768600"/>
            <a:ext cx="0" cy="2374900"/>
          </a:xfrm>
          <a:prstGeom prst="line">
            <a:avLst/>
          </a:prstGeom>
          <a:ln cap="flat" w="38100">
            <a:solidFill>
              <a:srgbClr val="000000"/>
            </a:solidFill>
            <a:prstDash val="solid"/>
            <a:headEnd type="none" len="sm" w="sm"/>
            <a:tailEnd type="none" len="sm" w="sm"/>
          </a:ln>
        </p:spPr>
      </p:sp>
      <p:sp>
        <p:nvSpPr>
          <p:cNvPr name="AutoShape 7" id="7"/>
          <p:cNvSpPr/>
          <p:nvPr/>
        </p:nvSpPr>
        <p:spPr>
          <a:xfrm>
            <a:off x="8009976" y="2768600"/>
            <a:ext cx="0" cy="2374900"/>
          </a:xfrm>
          <a:prstGeom prst="line">
            <a:avLst/>
          </a:prstGeom>
          <a:ln cap="flat" w="38100">
            <a:solidFill>
              <a:srgbClr val="000000"/>
            </a:solidFill>
            <a:prstDash val="solid"/>
            <a:headEnd type="none" len="sm" w="sm"/>
            <a:tailEnd type="none" len="sm" w="sm"/>
          </a:ln>
        </p:spPr>
      </p:sp>
      <p:sp>
        <p:nvSpPr>
          <p:cNvPr name="AutoShape 8" id="8"/>
          <p:cNvSpPr/>
          <p:nvPr/>
        </p:nvSpPr>
        <p:spPr>
          <a:xfrm>
            <a:off x="10824137" y="2768600"/>
            <a:ext cx="0" cy="2374900"/>
          </a:xfrm>
          <a:prstGeom prst="line">
            <a:avLst/>
          </a:prstGeom>
          <a:ln cap="flat" w="38100">
            <a:solidFill>
              <a:srgbClr val="000000"/>
            </a:solidFill>
            <a:prstDash val="solid"/>
            <a:headEnd type="none" len="sm" w="sm"/>
            <a:tailEnd type="none" len="sm" w="sm"/>
          </a:ln>
        </p:spPr>
      </p:sp>
      <p:sp>
        <p:nvSpPr>
          <p:cNvPr name="TextBox 9" id="9"/>
          <p:cNvSpPr txBox="true"/>
          <p:nvPr/>
        </p:nvSpPr>
        <p:spPr>
          <a:xfrm rot="0">
            <a:off x="1654157" y="3629977"/>
            <a:ext cx="3403282" cy="566421"/>
          </a:xfrm>
          <a:prstGeom prst="rect">
            <a:avLst/>
          </a:prstGeom>
        </p:spPr>
        <p:txBody>
          <a:bodyPr anchor="t" rtlCol="false" tIns="0" lIns="0" bIns="0" rIns="0">
            <a:spAutoFit/>
          </a:bodyPr>
          <a:lstStyle/>
          <a:p>
            <a:pPr algn="ctr">
              <a:lnSpc>
                <a:spcPts val="4479"/>
              </a:lnSpc>
              <a:spcBef>
                <a:spcPct val="0"/>
              </a:spcBef>
            </a:pPr>
            <a:r>
              <a:rPr lang="en-US" sz="3199">
                <a:solidFill>
                  <a:srgbClr val="1C2120"/>
                </a:solidFill>
                <a:latin typeface="Poppins"/>
                <a:ea typeface="Poppins"/>
                <a:cs typeface="Poppins"/>
                <a:sym typeface="Poppins"/>
              </a:rPr>
              <a:t>PREAMBLE (128 B)</a:t>
            </a:r>
          </a:p>
        </p:txBody>
      </p:sp>
      <p:sp>
        <p:nvSpPr>
          <p:cNvPr name="TextBox 10" id="10"/>
          <p:cNvSpPr txBox="true"/>
          <p:nvPr/>
        </p:nvSpPr>
        <p:spPr>
          <a:xfrm rot="0">
            <a:off x="5297118" y="3348990"/>
            <a:ext cx="2647633" cy="1128396"/>
          </a:xfrm>
          <a:prstGeom prst="rect">
            <a:avLst/>
          </a:prstGeom>
        </p:spPr>
        <p:txBody>
          <a:bodyPr anchor="t" rtlCol="false" tIns="0" lIns="0" bIns="0" rIns="0">
            <a:spAutoFit/>
          </a:bodyPr>
          <a:lstStyle/>
          <a:p>
            <a:pPr algn="ctr">
              <a:lnSpc>
                <a:spcPts val="4479"/>
              </a:lnSpc>
            </a:pPr>
            <a:r>
              <a:rPr lang="en-US" sz="3199">
                <a:solidFill>
                  <a:srgbClr val="1C2120"/>
                </a:solidFill>
                <a:latin typeface="Poppins"/>
                <a:ea typeface="Poppins"/>
                <a:cs typeface="Poppins"/>
                <a:sym typeface="Poppins"/>
              </a:rPr>
              <a:t>DESTINATION </a:t>
            </a:r>
          </a:p>
          <a:p>
            <a:pPr algn="ctr">
              <a:lnSpc>
                <a:spcPts val="4479"/>
              </a:lnSpc>
              <a:spcBef>
                <a:spcPct val="0"/>
              </a:spcBef>
            </a:pPr>
            <a:r>
              <a:rPr lang="en-US" sz="3199">
                <a:solidFill>
                  <a:srgbClr val="1C2120"/>
                </a:solidFill>
                <a:latin typeface="Poppins"/>
                <a:ea typeface="Poppins"/>
                <a:cs typeface="Poppins"/>
                <a:sym typeface="Poppins"/>
              </a:rPr>
              <a:t>ADDRESS (1B)</a:t>
            </a:r>
          </a:p>
        </p:txBody>
      </p:sp>
      <p:sp>
        <p:nvSpPr>
          <p:cNvPr name="TextBox 11" id="11"/>
          <p:cNvSpPr txBox="true"/>
          <p:nvPr/>
        </p:nvSpPr>
        <p:spPr>
          <a:xfrm rot="0">
            <a:off x="8181426" y="3068002"/>
            <a:ext cx="2471261" cy="1690371"/>
          </a:xfrm>
          <a:prstGeom prst="rect">
            <a:avLst/>
          </a:prstGeom>
        </p:spPr>
        <p:txBody>
          <a:bodyPr anchor="t" rtlCol="false" tIns="0" lIns="0" bIns="0" rIns="0">
            <a:spAutoFit/>
          </a:bodyPr>
          <a:lstStyle/>
          <a:p>
            <a:pPr algn="ctr">
              <a:lnSpc>
                <a:spcPts val="4479"/>
              </a:lnSpc>
            </a:pPr>
            <a:r>
              <a:rPr lang="en-US" sz="3199">
                <a:solidFill>
                  <a:srgbClr val="1C2120"/>
                </a:solidFill>
                <a:latin typeface="Poppins"/>
                <a:ea typeface="Poppins"/>
                <a:cs typeface="Poppins"/>
                <a:sym typeface="Poppins"/>
              </a:rPr>
              <a:t>NEXT </a:t>
            </a:r>
          </a:p>
          <a:p>
            <a:pPr algn="ctr">
              <a:lnSpc>
                <a:spcPts val="4479"/>
              </a:lnSpc>
            </a:pPr>
            <a:r>
              <a:rPr lang="en-US" sz="3199">
                <a:solidFill>
                  <a:srgbClr val="1C2120"/>
                </a:solidFill>
                <a:latin typeface="Poppins"/>
                <a:ea typeface="Poppins"/>
                <a:cs typeface="Poppins"/>
                <a:sym typeface="Poppins"/>
              </a:rPr>
              <a:t>SEQUENCE</a:t>
            </a:r>
          </a:p>
          <a:p>
            <a:pPr algn="ctr">
              <a:lnSpc>
                <a:spcPts val="4479"/>
              </a:lnSpc>
              <a:spcBef>
                <a:spcPct val="0"/>
              </a:spcBef>
            </a:pPr>
            <a:r>
              <a:rPr lang="en-US" sz="3199">
                <a:solidFill>
                  <a:srgbClr val="1C2120"/>
                </a:solidFill>
                <a:latin typeface="Poppins"/>
                <a:ea typeface="Poppins"/>
                <a:cs typeface="Poppins"/>
                <a:sym typeface="Poppins"/>
              </a:rPr>
              <a:t>NUMBER (1B)</a:t>
            </a:r>
          </a:p>
        </p:txBody>
      </p:sp>
      <p:sp>
        <p:nvSpPr>
          <p:cNvPr name="TextBox 12" id="12"/>
          <p:cNvSpPr txBox="true"/>
          <p:nvPr/>
        </p:nvSpPr>
        <p:spPr>
          <a:xfrm rot="0">
            <a:off x="15248756" y="3390585"/>
            <a:ext cx="1571943" cy="1128396"/>
          </a:xfrm>
          <a:prstGeom prst="rect">
            <a:avLst/>
          </a:prstGeom>
        </p:spPr>
        <p:txBody>
          <a:bodyPr anchor="t" rtlCol="false" tIns="0" lIns="0" bIns="0" rIns="0">
            <a:spAutoFit/>
          </a:bodyPr>
          <a:lstStyle/>
          <a:p>
            <a:pPr algn="ctr">
              <a:lnSpc>
                <a:spcPts val="4479"/>
              </a:lnSpc>
            </a:pPr>
            <a:r>
              <a:rPr lang="en-US" sz="3199">
                <a:solidFill>
                  <a:srgbClr val="1C2120"/>
                </a:solidFill>
                <a:latin typeface="Poppins"/>
                <a:ea typeface="Poppins"/>
                <a:cs typeface="Poppins"/>
                <a:sym typeface="Poppins"/>
              </a:rPr>
              <a:t>CRC-32</a:t>
            </a:r>
          </a:p>
          <a:p>
            <a:pPr algn="ctr">
              <a:lnSpc>
                <a:spcPts val="4479"/>
              </a:lnSpc>
              <a:spcBef>
                <a:spcPct val="0"/>
              </a:spcBef>
            </a:pPr>
            <a:r>
              <a:rPr lang="en-US" sz="3199">
                <a:solidFill>
                  <a:srgbClr val="1C2120"/>
                </a:solidFill>
                <a:latin typeface="Poppins"/>
                <a:ea typeface="Poppins"/>
                <a:cs typeface="Poppins"/>
                <a:sym typeface="Poppins"/>
              </a:rPr>
              <a:t>(4B)</a:t>
            </a:r>
          </a:p>
        </p:txBody>
      </p:sp>
      <p:sp>
        <p:nvSpPr>
          <p:cNvPr name="AutoShape 13" id="13"/>
          <p:cNvSpPr/>
          <p:nvPr/>
        </p:nvSpPr>
        <p:spPr>
          <a:xfrm>
            <a:off x="14807785" y="2768600"/>
            <a:ext cx="0" cy="2374900"/>
          </a:xfrm>
          <a:prstGeom prst="line">
            <a:avLst/>
          </a:prstGeom>
          <a:ln cap="flat" w="38100">
            <a:solidFill>
              <a:srgbClr val="000000"/>
            </a:solidFill>
            <a:prstDash val="solid"/>
            <a:headEnd type="none" len="sm" w="sm"/>
            <a:tailEnd type="none" len="sm" w="sm"/>
          </a:ln>
        </p:spPr>
      </p:sp>
      <p:sp>
        <p:nvSpPr>
          <p:cNvPr name="TextBox 14" id="14"/>
          <p:cNvSpPr txBox="true"/>
          <p:nvPr/>
        </p:nvSpPr>
        <p:spPr>
          <a:xfrm rot="0">
            <a:off x="245738" y="5591651"/>
            <a:ext cx="18042262" cy="3498850"/>
          </a:xfrm>
          <a:prstGeom prst="rect">
            <a:avLst/>
          </a:prstGeom>
        </p:spPr>
        <p:txBody>
          <a:bodyPr anchor="t" rtlCol="false" tIns="0" lIns="0" bIns="0" rIns="0">
            <a:spAutoFit/>
          </a:bodyPr>
          <a:lstStyle/>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Preamble:  </a:t>
            </a:r>
            <a:r>
              <a:rPr lang="en-US" sz="2499">
                <a:solidFill>
                  <a:srgbClr val="1C2120"/>
                </a:solidFill>
                <a:latin typeface="Public Sans"/>
                <a:ea typeface="Public Sans"/>
                <a:cs typeface="Public Sans"/>
                <a:sym typeface="Public Sans"/>
              </a:rPr>
              <a:t>Helps the receiver detect the start of a new packet, allows the SDR receiver to synchronize timing and carrier frequency before reading actual data</a:t>
            </a:r>
          </a:p>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Destination Address: </a:t>
            </a:r>
            <a:r>
              <a:rPr lang="en-US" sz="2499">
                <a:solidFill>
                  <a:srgbClr val="1C2120"/>
                </a:solidFill>
                <a:latin typeface="Public Sans"/>
                <a:ea typeface="Public Sans"/>
                <a:cs typeface="Public Sans"/>
                <a:sym typeface="Public Sans"/>
              </a:rPr>
              <a:t>Indicates which specific device the acknowledgement packet is meant for and ensures the original sender processes the acknowledgement. </a:t>
            </a:r>
          </a:p>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Next Sequence Number:</a:t>
            </a:r>
            <a:r>
              <a:rPr lang="en-US" sz="2499">
                <a:solidFill>
                  <a:srgbClr val="1C2120"/>
                </a:solidFill>
                <a:latin typeface="Public Sans"/>
                <a:ea typeface="Public Sans"/>
                <a:cs typeface="Public Sans"/>
                <a:sym typeface="Public Sans"/>
              </a:rPr>
              <a:t> Indicates the next expected sequence number from the sender and confirms that the previous packet was received successfully.</a:t>
            </a:r>
          </a:p>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Piggybacked Payload: </a:t>
            </a:r>
            <a:r>
              <a:rPr lang="en-US" sz="2499">
                <a:solidFill>
                  <a:srgbClr val="1C2120"/>
                </a:solidFill>
                <a:latin typeface="Public Sans"/>
                <a:ea typeface="Public Sans"/>
                <a:cs typeface="Public Sans"/>
                <a:sym typeface="Public Sans"/>
              </a:rPr>
              <a:t>Allows the receiver to send extra information or a short return message together with the ACK</a:t>
            </a:r>
          </a:p>
          <a:p>
            <a:pPr algn="l" marL="539749" indent="-269875" lvl="1">
              <a:lnSpc>
                <a:spcPts val="3499"/>
              </a:lnSpc>
              <a:buAutoNum type="arabicPeriod" startAt="1"/>
            </a:pPr>
            <a:r>
              <a:rPr lang="en-US" b="true" sz="2499">
                <a:solidFill>
                  <a:srgbClr val="1C2120"/>
                </a:solidFill>
                <a:latin typeface="Public Sans Bold"/>
                <a:ea typeface="Public Sans Bold"/>
                <a:cs typeface="Public Sans Bold"/>
                <a:sym typeface="Public Sans Bold"/>
              </a:rPr>
              <a:t>CRC-32: </a:t>
            </a:r>
            <a:r>
              <a:rPr lang="en-US" sz="2499">
                <a:solidFill>
                  <a:srgbClr val="1C2120"/>
                </a:solidFill>
                <a:latin typeface="Public Sans"/>
                <a:ea typeface="Public Sans"/>
                <a:cs typeface="Public Sans"/>
                <a:sym typeface="Public Sans"/>
              </a:rPr>
              <a:t>Ensures the ACK has not been corrupted during transmission.</a:t>
            </a:r>
          </a:p>
        </p:txBody>
      </p:sp>
      <p:sp>
        <p:nvSpPr>
          <p:cNvPr name="TextBox 15" id="15"/>
          <p:cNvSpPr txBox="true"/>
          <p:nvPr/>
        </p:nvSpPr>
        <p:spPr>
          <a:xfrm rot="0">
            <a:off x="11371019" y="3109598"/>
            <a:ext cx="2889885" cy="1690371"/>
          </a:xfrm>
          <a:prstGeom prst="rect">
            <a:avLst/>
          </a:prstGeom>
        </p:spPr>
        <p:txBody>
          <a:bodyPr anchor="t" rtlCol="false" tIns="0" lIns="0" bIns="0" rIns="0">
            <a:spAutoFit/>
          </a:bodyPr>
          <a:lstStyle/>
          <a:p>
            <a:pPr algn="ctr">
              <a:lnSpc>
                <a:spcPts val="4479"/>
              </a:lnSpc>
            </a:pPr>
            <a:r>
              <a:rPr lang="en-US" sz="3199">
                <a:solidFill>
                  <a:srgbClr val="1C2120"/>
                </a:solidFill>
                <a:latin typeface="Poppins"/>
                <a:ea typeface="Poppins"/>
                <a:cs typeface="Poppins"/>
                <a:sym typeface="Poppins"/>
              </a:rPr>
              <a:t>PIGGYBACKED </a:t>
            </a:r>
          </a:p>
          <a:p>
            <a:pPr algn="ctr">
              <a:lnSpc>
                <a:spcPts val="4479"/>
              </a:lnSpc>
            </a:pPr>
            <a:r>
              <a:rPr lang="en-US" sz="3199">
                <a:solidFill>
                  <a:srgbClr val="1C2120"/>
                </a:solidFill>
                <a:latin typeface="Poppins"/>
                <a:ea typeface="Poppins"/>
                <a:cs typeface="Poppins"/>
                <a:sym typeface="Poppins"/>
              </a:rPr>
              <a:t>PAYLOAD</a:t>
            </a:r>
          </a:p>
          <a:p>
            <a:pPr algn="ctr">
              <a:lnSpc>
                <a:spcPts val="4479"/>
              </a:lnSpc>
              <a:spcBef>
                <a:spcPct val="0"/>
              </a:spcBef>
            </a:pPr>
            <a:r>
              <a:rPr lang="en-US" sz="3199">
                <a:solidFill>
                  <a:srgbClr val="1C2120"/>
                </a:solidFill>
                <a:latin typeface="Poppins"/>
                <a:ea typeface="Poppins"/>
                <a:cs typeface="Poppins"/>
                <a:sym typeface="Poppins"/>
              </a:rPr>
              <a:t>(40B)</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24295" y="1670726"/>
            <a:ext cx="14839411" cy="8236554"/>
          </a:xfrm>
          <a:custGeom>
            <a:avLst/>
            <a:gdLst/>
            <a:ahLst/>
            <a:cxnLst/>
            <a:rect r="r" b="b" t="t" l="l"/>
            <a:pathLst>
              <a:path h="8236554" w="14839411">
                <a:moveTo>
                  <a:pt x="0" y="0"/>
                </a:moveTo>
                <a:lnTo>
                  <a:pt x="14839410" y="0"/>
                </a:lnTo>
                <a:lnTo>
                  <a:pt x="14839410" y="8236553"/>
                </a:lnTo>
                <a:lnTo>
                  <a:pt x="0" y="8236553"/>
                </a:lnTo>
                <a:lnTo>
                  <a:pt x="0" y="0"/>
                </a:lnTo>
                <a:close/>
              </a:path>
            </a:pathLst>
          </a:custGeom>
          <a:blipFill>
            <a:blip r:embed="rId2"/>
            <a:stretch>
              <a:fillRect l="0" t="0" r="0" b="0"/>
            </a:stretch>
          </a:blipFill>
        </p:spPr>
      </p:sp>
      <p:sp>
        <p:nvSpPr>
          <p:cNvPr name="TextBox 3" id="3"/>
          <p:cNvSpPr txBox="true"/>
          <p:nvPr/>
        </p:nvSpPr>
        <p:spPr>
          <a:xfrm rot="0">
            <a:off x="606524" y="348574"/>
            <a:ext cx="8537476" cy="1322151"/>
          </a:xfrm>
          <a:prstGeom prst="rect">
            <a:avLst/>
          </a:prstGeom>
        </p:spPr>
        <p:txBody>
          <a:bodyPr anchor="t" rtlCol="false" tIns="0" lIns="0" bIns="0" rIns="0">
            <a:spAutoFit/>
          </a:bodyPr>
          <a:lstStyle/>
          <a:p>
            <a:pPr algn="l">
              <a:lnSpc>
                <a:spcPts val="9658"/>
              </a:lnSpc>
            </a:pPr>
            <a:r>
              <a:rPr lang="en-US" sz="8472" b="true">
                <a:solidFill>
                  <a:srgbClr val="1C2120"/>
                </a:solidFill>
                <a:latin typeface="Poppins Bold"/>
                <a:ea typeface="Poppins Bold"/>
                <a:cs typeface="Poppins Bold"/>
                <a:sym typeface="Poppins Bold"/>
              </a:rPr>
              <a:t>Transmitter</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22508" y="1790247"/>
            <a:ext cx="13842984" cy="7626352"/>
          </a:xfrm>
          <a:custGeom>
            <a:avLst/>
            <a:gdLst/>
            <a:ahLst/>
            <a:cxnLst/>
            <a:rect r="r" b="b" t="t" l="l"/>
            <a:pathLst>
              <a:path h="7626352" w="13842984">
                <a:moveTo>
                  <a:pt x="0" y="0"/>
                </a:moveTo>
                <a:lnTo>
                  <a:pt x="13842984" y="0"/>
                </a:lnTo>
                <a:lnTo>
                  <a:pt x="13842984" y="7626352"/>
                </a:lnTo>
                <a:lnTo>
                  <a:pt x="0" y="7626352"/>
                </a:lnTo>
                <a:lnTo>
                  <a:pt x="0" y="0"/>
                </a:lnTo>
                <a:close/>
              </a:path>
            </a:pathLst>
          </a:custGeom>
          <a:blipFill>
            <a:blip r:embed="rId2"/>
            <a:stretch>
              <a:fillRect l="0" t="0" r="0" b="0"/>
            </a:stretch>
          </a:blipFill>
        </p:spPr>
      </p:sp>
      <p:sp>
        <p:nvSpPr>
          <p:cNvPr name="TextBox 3" id="3"/>
          <p:cNvSpPr txBox="true"/>
          <p:nvPr/>
        </p:nvSpPr>
        <p:spPr>
          <a:xfrm rot="0">
            <a:off x="572091" y="597636"/>
            <a:ext cx="9578208" cy="947854"/>
          </a:xfrm>
          <a:prstGeom prst="rect">
            <a:avLst/>
          </a:prstGeom>
        </p:spPr>
        <p:txBody>
          <a:bodyPr anchor="t" rtlCol="false" tIns="0" lIns="0" bIns="0" rIns="0">
            <a:spAutoFit/>
          </a:bodyPr>
          <a:lstStyle/>
          <a:p>
            <a:pPr algn="ctr">
              <a:lnSpc>
                <a:spcPts val="6596"/>
              </a:lnSpc>
            </a:pPr>
            <a:r>
              <a:rPr lang="en-US" b="true" sz="6800">
                <a:solidFill>
                  <a:srgbClr val="1C2120"/>
                </a:solidFill>
                <a:latin typeface="Poppins Bold"/>
                <a:ea typeface="Poppins Bold"/>
                <a:cs typeface="Poppins Bold"/>
                <a:sym typeface="Poppins Bold"/>
              </a:rPr>
              <a:t>ACK Receiver Block</a:t>
            </a: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47804" y="121844"/>
            <a:ext cx="16853444" cy="906856"/>
          </a:xfrm>
          <a:prstGeom prst="rect">
            <a:avLst/>
          </a:prstGeom>
        </p:spPr>
        <p:txBody>
          <a:bodyPr anchor="t" rtlCol="false" tIns="0" lIns="0" bIns="0" rIns="0">
            <a:spAutoFit/>
          </a:bodyPr>
          <a:lstStyle/>
          <a:p>
            <a:pPr algn="l" marL="0" indent="0" lvl="1">
              <a:lnSpc>
                <a:spcPts val="6391"/>
              </a:lnSpc>
              <a:spcBef>
                <a:spcPct val="0"/>
              </a:spcBef>
            </a:pPr>
            <a:r>
              <a:rPr lang="en-US" b="true" sz="6589">
                <a:solidFill>
                  <a:srgbClr val="1C2120"/>
                </a:solidFill>
                <a:latin typeface="Poppins Bold"/>
                <a:ea typeface="Poppins Bold"/>
                <a:cs typeface="Poppins Bold"/>
                <a:sym typeface="Poppins Bold"/>
              </a:rPr>
              <a:t>Functionalities of Transmitter Blocks</a:t>
            </a:r>
          </a:p>
        </p:txBody>
      </p:sp>
      <p:sp>
        <p:nvSpPr>
          <p:cNvPr name="TextBox 3" id="3"/>
          <p:cNvSpPr txBox="true"/>
          <p:nvPr/>
        </p:nvSpPr>
        <p:spPr>
          <a:xfrm rot="0">
            <a:off x="729933" y="952500"/>
            <a:ext cx="16828134" cy="8775699"/>
          </a:xfrm>
          <a:prstGeom prst="rect">
            <a:avLst/>
          </a:prstGeom>
        </p:spPr>
        <p:txBody>
          <a:bodyPr anchor="t" rtlCol="false" tIns="0" lIns="0" bIns="0" rIns="0">
            <a:spAutoFit/>
          </a:bodyPr>
          <a:lstStyle/>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WhatsApp GUI : </a:t>
            </a:r>
            <a:r>
              <a:rPr lang="en-US" sz="2500">
                <a:solidFill>
                  <a:srgbClr val="1C2120"/>
                </a:solidFill>
                <a:latin typeface="Poppins"/>
                <a:ea typeface="Poppins"/>
                <a:cs typeface="Poppins"/>
                <a:sym typeface="Poppins"/>
              </a:rPr>
              <a:t>Custom Block which is a GUI with multi node transmission functionalities, allowing users to communicate with the desired user, also allows one user to receive and send messages at the same time.</a:t>
            </a:r>
          </a:p>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PDU AES Encrypt: </a:t>
            </a:r>
            <a:r>
              <a:rPr lang="en-US" sz="2500">
                <a:solidFill>
                  <a:srgbClr val="1C2120"/>
                </a:solidFill>
                <a:latin typeface="Poppins"/>
                <a:ea typeface="Poppins"/>
                <a:cs typeface="Poppins"/>
                <a:sym typeface="Poppins"/>
              </a:rPr>
              <a:t>Takes the 32 byte PDU and encrypts the payload using AES in CTR mode and outputs a new PDU with nonce and ciphertext.</a:t>
            </a:r>
          </a:p>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Payload to PDU with SEQ+ARQ (Smart) :</a:t>
            </a:r>
            <a:r>
              <a:rPr lang="en-US" sz="2500">
                <a:solidFill>
                  <a:srgbClr val="1C2120"/>
                </a:solidFill>
                <a:latin typeface="Poppins"/>
                <a:ea typeface="Poppins"/>
                <a:cs typeface="Poppins"/>
                <a:sym typeface="Poppins"/>
              </a:rPr>
              <a:t> Adds the sequence number to the packet for ARQ and also contains parameters for timeout period and maximum retries before moving onto the next packet, also prioritizes the ACK transmission before the payload transmission.</a:t>
            </a:r>
          </a:p>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CRC Append: </a:t>
            </a:r>
            <a:r>
              <a:rPr lang="en-US" sz="2500">
                <a:solidFill>
                  <a:srgbClr val="1C2120"/>
                </a:solidFill>
                <a:latin typeface="Poppins"/>
                <a:ea typeface="Poppins"/>
                <a:cs typeface="Poppins"/>
                <a:sym typeface="Poppins"/>
              </a:rPr>
              <a:t>Appends CRC-32 to the end of the packet which is calculated using the payload and the sequence number.</a:t>
            </a:r>
          </a:p>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Add Preamble + Address: </a:t>
            </a:r>
            <a:r>
              <a:rPr lang="en-US" sz="2500">
                <a:solidFill>
                  <a:srgbClr val="1C2120"/>
                </a:solidFill>
                <a:latin typeface="Poppins"/>
                <a:ea typeface="Poppins"/>
                <a:cs typeface="Poppins"/>
                <a:sym typeface="Poppins"/>
              </a:rPr>
              <a:t>Appends the destination address and the preamble to the packet</a:t>
            </a:r>
          </a:p>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Protocol Formatter: </a:t>
            </a:r>
            <a:r>
              <a:rPr lang="en-US" sz="2500">
                <a:solidFill>
                  <a:srgbClr val="1C2120"/>
                </a:solidFill>
                <a:latin typeface="Poppins"/>
                <a:ea typeface="Poppins"/>
                <a:cs typeface="Poppins"/>
                <a:sym typeface="Poppins"/>
              </a:rPr>
              <a:t>Frames each packet with a header (containing sync word, addressing, etc.) and payload, ensuring proper synchronization and identification.</a:t>
            </a:r>
          </a:p>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PDU to Tagged Stream:</a:t>
            </a:r>
            <a:r>
              <a:rPr lang="en-US" sz="2500">
                <a:solidFill>
                  <a:srgbClr val="1C2120"/>
                </a:solidFill>
                <a:latin typeface="Poppins"/>
                <a:ea typeface="Poppins"/>
                <a:cs typeface="Poppins"/>
                <a:sym typeface="Poppins"/>
              </a:rPr>
              <a:t> Converts packet-based data (PDUs) into tagged streams for modulation, and back again at the receiver. This allows GNU Radio blocks to handle both continuous streams and discrete packets.</a:t>
            </a:r>
          </a:p>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Constellation Modulator: </a:t>
            </a:r>
            <a:r>
              <a:rPr lang="en-US" sz="2500">
                <a:solidFill>
                  <a:srgbClr val="1C2120"/>
                </a:solidFill>
                <a:latin typeface="Poppins"/>
                <a:ea typeface="Poppins"/>
                <a:cs typeface="Poppins"/>
                <a:sym typeface="Poppins"/>
              </a:rPr>
              <a:t>Maps digital bits into complex QPSK symbols for RF transmission.</a:t>
            </a:r>
          </a:p>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Symbol Sync: </a:t>
            </a:r>
            <a:r>
              <a:rPr lang="en-US" sz="2500">
                <a:solidFill>
                  <a:srgbClr val="1C2120"/>
                </a:solidFill>
                <a:latin typeface="Poppins"/>
                <a:ea typeface="Poppins"/>
                <a:cs typeface="Poppins"/>
                <a:sym typeface="Poppins"/>
              </a:rPr>
              <a:t>Aligns the received signal samples with symbol timing to reduce inter-symbol interference</a:t>
            </a:r>
          </a:p>
          <a:p>
            <a:pPr algn="l" marL="539754" indent="-269877" lvl="1">
              <a:lnSpc>
                <a:spcPts val="3500"/>
              </a:lnSpc>
              <a:buAutoNum type="arabicPeriod" startAt="1"/>
            </a:pPr>
            <a:r>
              <a:rPr lang="en-US" b="true" sz="2500">
                <a:solidFill>
                  <a:srgbClr val="1C2120"/>
                </a:solidFill>
                <a:latin typeface="Poppins Bold"/>
                <a:ea typeface="Poppins Bold"/>
                <a:cs typeface="Poppins Bold"/>
                <a:sym typeface="Poppins Bold"/>
              </a:rPr>
              <a:t>Linear Equalizer: </a:t>
            </a:r>
            <a:r>
              <a:rPr lang="en-US" sz="2500">
                <a:solidFill>
                  <a:srgbClr val="1C2120"/>
                </a:solidFill>
                <a:latin typeface="Poppins"/>
                <a:ea typeface="Poppins"/>
                <a:cs typeface="Poppins"/>
                <a:sym typeface="Poppins"/>
              </a:rPr>
              <a:t>Compensates for channel distortions and multipath effects, improving signal quality.</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73204" y="337546"/>
            <a:ext cx="16880083" cy="881965"/>
          </a:xfrm>
          <a:prstGeom prst="rect">
            <a:avLst/>
          </a:prstGeom>
        </p:spPr>
        <p:txBody>
          <a:bodyPr anchor="t" rtlCol="false" tIns="0" lIns="0" bIns="0" rIns="0">
            <a:spAutoFit/>
          </a:bodyPr>
          <a:lstStyle/>
          <a:p>
            <a:pPr algn="l" marL="0" indent="0" lvl="1">
              <a:lnSpc>
                <a:spcPts val="6197"/>
              </a:lnSpc>
              <a:spcBef>
                <a:spcPct val="0"/>
              </a:spcBef>
            </a:pPr>
            <a:r>
              <a:rPr lang="en-US" b="true" sz="6389">
                <a:solidFill>
                  <a:srgbClr val="1C2120"/>
                </a:solidFill>
                <a:latin typeface="Poppins Bold"/>
                <a:ea typeface="Poppins Bold"/>
                <a:cs typeface="Poppins Bold"/>
                <a:sym typeface="Poppins Bold"/>
              </a:rPr>
              <a:t>Functionalities of Transmitter Blocks</a:t>
            </a:r>
          </a:p>
        </p:txBody>
      </p:sp>
      <p:sp>
        <p:nvSpPr>
          <p:cNvPr name="TextBox 3" id="3"/>
          <p:cNvSpPr txBox="true"/>
          <p:nvPr/>
        </p:nvSpPr>
        <p:spPr>
          <a:xfrm rot="0">
            <a:off x="623375" y="1252784"/>
            <a:ext cx="16828134" cy="4572635"/>
          </a:xfrm>
          <a:prstGeom prst="rect">
            <a:avLst/>
          </a:prstGeom>
        </p:spPr>
        <p:txBody>
          <a:bodyPr anchor="t" rtlCol="false" tIns="0" lIns="0" bIns="0" rIns="0">
            <a:spAutoFit/>
          </a:bodyPr>
          <a:lstStyle/>
          <a:p>
            <a:pPr algn="l" marL="561344" indent="-280672" lvl="1">
              <a:lnSpc>
                <a:spcPts val="3640"/>
              </a:lnSpc>
              <a:buAutoNum type="arabicPeriod" startAt="1"/>
            </a:pPr>
            <a:r>
              <a:rPr lang="en-US" b="true" sz="2600">
                <a:solidFill>
                  <a:srgbClr val="1C2120"/>
                </a:solidFill>
                <a:latin typeface="Poppins Bold"/>
                <a:ea typeface="Poppins Bold"/>
                <a:cs typeface="Poppins Bold"/>
                <a:sym typeface="Poppins Bold"/>
              </a:rPr>
              <a:t>Costas Loop: </a:t>
            </a:r>
            <a:r>
              <a:rPr lang="en-US" sz="2600">
                <a:solidFill>
                  <a:srgbClr val="1C2120"/>
                </a:solidFill>
                <a:latin typeface="Poppins"/>
                <a:ea typeface="Poppins"/>
                <a:cs typeface="Poppins"/>
                <a:sym typeface="Poppins"/>
              </a:rPr>
              <a:t>Corrects carrier frequency and phase offsets in the received signal, enabling proper demodulation.</a:t>
            </a:r>
          </a:p>
          <a:p>
            <a:pPr algn="l" marL="561344" indent="-280672" lvl="1">
              <a:lnSpc>
                <a:spcPts val="3640"/>
              </a:lnSpc>
              <a:buAutoNum type="arabicPeriod" startAt="1"/>
            </a:pPr>
            <a:r>
              <a:rPr lang="en-US" b="true" sz="2600">
                <a:solidFill>
                  <a:srgbClr val="1C2120"/>
                </a:solidFill>
                <a:latin typeface="Poppins Bold"/>
                <a:ea typeface="Poppins Bold"/>
                <a:cs typeface="Poppins Bold"/>
                <a:sym typeface="Poppins Bold"/>
              </a:rPr>
              <a:t>Constellation Decoder: </a:t>
            </a:r>
            <a:r>
              <a:rPr lang="en-US" sz="2600">
                <a:solidFill>
                  <a:srgbClr val="1C2120"/>
                </a:solidFill>
                <a:latin typeface="Poppins"/>
                <a:ea typeface="Poppins"/>
                <a:cs typeface="Poppins"/>
                <a:sym typeface="Poppins"/>
              </a:rPr>
              <a:t>Converts received QPSK symbols back into digital bits.</a:t>
            </a:r>
          </a:p>
          <a:p>
            <a:pPr algn="l" marL="561344" indent="-280672" lvl="1">
              <a:lnSpc>
                <a:spcPts val="3640"/>
              </a:lnSpc>
              <a:buAutoNum type="arabicPeriod" startAt="1"/>
            </a:pPr>
            <a:r>
              <a:rPr lang="en-US" b="true" sz="2600">
                <a:solidFill>
                  <a:srgbClr val="1C2120"/>
                </a:solidFill>
                <a:latin typeface="Poppins Bold"/>
                <a:ea typeface="Poppins Bold"/>
                <a:cs typeface="Poppins Bold"/>
                <a:sym typeface="Poppins Bold"/>
              </a:rPr>
              <a:t>Differential Decoder: </a:t>
            </a:r>
            <a:r>
              <a:rPr lang="en-US" sz="2600">
                <a:solidFill>
                  <a:srgbClr val="1C2120"/>
                </a:solidFill>
                <a:latin typeface="Poppins"/>
                <a:ea typeface="Poppins"/>
                <a:cs typeface="Poppins"/>
                <a:sym typeface="Poppins"/>
              </a:rPr>
              <a:t>Removes phase ambiguity introduced during modulation/demodulation.</a:t>
            </a:r>
          </a:p>
          <a:p>
            <a:pPr algn="l" marL="561344" indent="-280672" lvl="1">
              <a:lnSpc>
                <a:spcPts val="3640"/>
              </a:lnSpc>
              <a:buAutoNum type="arabicPeriod" startAt="1"/>
            </a:pPr>
            <a:r>
              <a:rPr lang="en-US" b="true" sz="2600">
                <a:solidFill>
                  <a:srgbClr val="1C2120"/>
                </a:solidFill>
                <a:latin typeface="Poppins Bold"/>
                <a:ea typeface="Poppins Bold"/>
                <a:cs typeface="Poppins Bold"/>
                <a:sym typeface="Poppins Bold"/>
              </a:rPr>
              <a:t>Map, Unpack: </a:t>
            </a:r>
            <a:r>
              <a:rPr lang="en-US" sz="2600">
                <a:solidFill>
                  <a:srgbClr val="1C2120"/>
                </a:solidFill>
                <a:latin typeface="Poppins"/>
                <a:ea typeface="Poppins"/>
                <a:cs typeface="Poppins"/>
                <a:sym typeface="Poppins"/>
              </a:rPr>
              <a:t>Reconstructs the bitstream into meaningful packets, preparing them for higher-layer processing</a:t>
            </a:r>
          </a:p>
          <a:p>
            <a:pPr algn="l" marL="561344" indent="-280672" lvl="1">
              <a:lnSpc>
                <a:spcPts val="3640"/>
              </a:lnSpc>
              <a:buAutoNum type="arabicPeriod" startAt="1"/>
            </a:pPr>
            <a:r>
              <a:rPr lang="en-US" b="true" sz="2600">
                <a:solidFill>
                  <a:srgbClr val="1C2120"/>
                </a:solidFill>
                <a:latin typeface="Poppins Bold"/>
                <a:ea typeface="Poppins Bold"/>
                <a:cs typeface="Poppins Bold"/>
                <a:sym typeface="Poppins Bold"/>
              </a:rPr>
              <a:t>Address Filter ACK: </a:t>
            </a:r>
            <a:r>
              <a:rPr lang="en-US" sz="2600">
                <a:solidFill>
                  <a:srgbClr val="1C2120"/>
                </a:solidFill>
                <a:latin typeface="Poppins"/>
                <a:ea typeface="Poppins"/>
                <a:cs typeface="Poppins"/>
                <a:sym typeface="Poppins"/>
              </a:rPr>
              <a:t>Removes the preamble in the packet and checks if the address is correct and removes that as well forwarding the rest of the packet.</a:t>
            </a:r>
          </a:p>
          <a:p>
            <a:pPr algn="l" marL="561344" indent="-280672" lvl="1">
              <a:lnSpc>
                <a:spcPts val="3640"/>
              </a:lnSpc>
              <a:buAutoNum type="arabicPeriod" startAt="1"/>
            </a:pPr>
            <a:r>
              <a:rPr lang="en-US" b="true" sz="2600">
                <a:solidFill>
                  <a:srgbClr val="1C2120"/>
                </a:solidFill>
                <a:latin typeface="Poppins Bold"/>
                <a:ea typeface="Poppins Bold"/>
                <a:cs typeface="Poppins Bold"/>
                <a:sym typeface="Poppins Bold"/>
              </a:rPr>
              <a:t>CRC32 Verifier ACK: </a:t>
            </a:r>
            <a:r>
              <a:rPr lang="en-US" sz="2600">
                <a:solidFill>
                  <a:srgbClr val="1C2120"/>
                </a:solidFill>
                <a:latin typeface="Poppins"/>
                <a:ea typeface="Poppins"/>
                <a:cs typeface="Poppins"/>
                <a:sym typeface="Poppins"/>
              </a:rPr>
              <a:t>Checks CRC-32 and forwards only the next sequence number if CRC check passes.</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DAG7BaZPI60</dc:identifier>
  <dcterms:modified xsi:type="dcterms:W3CDTF">2011-08-01T06:04:30Z</dcterms:modified>
  <cp:revision>1</cp:revision>
  <dc:title>Blue Minimalist Project Presentation</dc:title>
</cp:coreProperties>
</file>

<file path=docProps/thumbnail.jpeg>
</file>